
<file path=[Content_Types].xml><?xml version="1.0" encoding="utf-8"?>
<Types xmlns="http://schemas.openxmlformats.org/package/2006/content-types">
  <Default Extension="jpeg" ContentType="image/jpeg"/>
  <Default Extension="jpg" ContentType="image/jp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4" r:id="rId10"/>
    <p:sldId id="268" r:id="rId11"/>
    <p:sldId id="265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95"/>
    <p:restoredTop sz="94661"/>
  </p:normalViewPr>
  <p:slideViewPr>
    <p:cSldViewPr snapToGrid="0">
      <p:cViewPr varScale="1">
        <p:scale>
          <a:sx n="81" d="100"/>
          <a:sy n="81" d="100"/>
        </p:scale>
        <p:origin x="87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sidhar Katikam" userId="06153d678275b2ed" providerId="LiveId" clId="{ADE6EA7F-4558-404E-8C89-862ADAFEAB99}"/>
    <pc:docChg chg="modSld">
      <pc:chgData name="Sasidhar Katikam" userId="06153d678275b2ed" providerId="LiveId" clId="{ADE6EA7F-4558-404E-8C89-862ADAFEAB99}" dt="2023-11-30T23:13:15.248" v="0"/>
      <pc:docMkLst>
        <pc:docMk/>
      </pc:docMkLst>
      <pc:sldChg chg="addSp modSp">
        <pc:chgData name="Sasidhar Katikam" userId="06153d678275b2ed" providerId="LiveId" clId="{ADE6EA7F-4558-404E-8C89-862ADAFEAB99}" dt="2023-11-30T23:13:15.248" v="0"/>
        <pc:sldMkLst>
          <pc:docMk/>
          <pc:sldMk cId="109857222" sldId="256"/>
        </pc:sldMkLst>
        <pc:picChg chg="add mod">
          <ac:chgData name="Sasidhar Katikam" userId="06153d678275b2ed" providerId="LiveId" clId="{ADE6EA7F-4558-404E-8C89-862ADAFEAB99}" dt="2023-11-30T23:13:15.248" v="0"/>
          <ac:picMkLst>
            <pc:docMk/>
            <pc:sldMk cId="109857222" sldId="256"/>
            <ac:picMk id="4" creationId="{B1C34163-F124-B642-BD6E-EBBE89486775}"/>
          </ac:picMkLst>
        </pc:picChg>
      </pc:sldChg>
      <pc:sldChg chg="addSp modSp">
        <pc:chgData name="Sasidhar Katikam" userId="06153d678275b2ed" providerId="LiveId" clId="{ADE6EA7F-4558-404E-8C89-862ADAFEAB99}" dt="2023-11-30T23:13:15.248" v="0"/>
        <pc:sldMkLst>
          <pc:docMk/>
          <pc:sldMk cId="1653930735" sldId="257"/>
        </pc:sldMkLst>
        <pc:picChg chg="add mod">
          <ac:chgData name="Sasidhar Katikam" userId="06153d678275b2ed" providerId="LiveId" clId="{ADE6EA7F-4558-404E-8C89-862ADAFEAB99}" dt="2023-11-30T23:13:15.248" v="0"/>
          <ac:picMkLst>
            <pc:docMk/>
            <pc:sldMk cId="1653930735" sldId="257"/>
            <ac:picMk id="2" creationId="{2521CE16-4382-4ADD-A672-5B83E73341AE}"/>
          </ac:picMkLst>
        </pc:picChg>
      </pc:sldChg>
      <pc:sldChg chg="addSp modSp">
        <pc:chgData name="Sasidhar Katikam" userId="06153d678275b2ed" providerId="LiveId" clId="{ADE6EA7F-4558-404E-8C89-862ADAFEAB99}" dt="2023-11-30T23:13:15.248" v="0"/>
        <pc:sldMkLst>
          <pc:docMk/>
          <pc:sldMk cId="2554013416" sldId="258"/>
        </pc:sldMkLst>
        <pc:picChg chg="add mod">
          <ac:chgData name="Sasidhar Katikam" userId="06153d678275b2ed" providerId="LiveId" clId="{ADE6EA7F-4558-404E-8C89-862ADAFEAB99}" dt="2023-11-30T23:13:15.248" v="0"/>
          <ac:picMkLst>
            <pc:docMk/>
            <pc:sldMk cId="2554013416" sldId="258"/>
            <ac:picMk id="3" creationId="{EAF466A5-CDFE-8DBA-2618-C41566EB360F}"/>
          </ac:picMkLst>
        </pc:picChg>
      </pc:sldChg>
      <pc:sldChg chg="addSp modSp">
        <pc:chgData name="Sasidhar Katikam" userId="06153d678275b2ed" providerId="LiveId" clId="{ADE6EA7F-4558-404E-8C89-862ADAFEAB99}" dt="2023-11-30T23:13:15.248" v="0"/>
        <pc:sldMkLst>
          <pc:docMk/>
          <pc:sldMk cId="2418445853" sldId="259"/>
        </pc:sldMkLst>
        <pc:picChg chg="add mod">
          <ac:chgData name="Sasidhar Katikam" userId="06153d678275b2ed" providerId="LiveId" clId="{ADE6EA7F-4558-404E-8C89-862ADAFEAB99}" dt="2023-11-30T23:13:15.248" v="0"/>
          <ac:picMkLst>
            <pc:docMk/>
            <pc:sldMk cId="2418445853" sldId="259"/>
            <ac:picMk id="4" creationId="{320BF06D-F555-6715-5762-1025163609E1}"/>
          </ac:picMkLst>
        </pc:picChg>
      </pc:sldChg>
      <pc:sldChg chg="addSp modSp">
        <pc:chgData name="Sasidhar Katikam" userId="06153d678275b2ed" providerId="LiveId" clId="{ADE6EA7F-4558-404E-8C89-862ADAFEAB99}" dt="2023-11-30T23:13:15.248" v="0"/>
        <pc:sldMkLst>
          <pc:docMk/>
          <pc:sldMk cId="2283173436" sldId="260"/>
        </pc:sldMkLst>
        <pc:picChg chg="add mod">
          <ac:chgData name="Sasidhar Katikam" userId="06153d678275b2ed" providerId="LiveId" clId="{ADE6EA7F-4558-404E-8C89-862ADAFEAB99}" dt="2023-11-30T23:13:15.248" v="0"/>
          <ac:picMkLst>
            <pc:docMk/>
            <pc:sldMk cId="2283173436" sldId="260"/>
            <ac:picMk id="3" creationId="{47568477-F10E-8FEB-0F21-92AB523F53D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2E28B3-63C7-4FEB-801A-814F9DF86702}" type="doc">
      <dgm:prSet loTypeId="urn:microsoft.com/office/officeart/2005/8/layout/vList5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F5F527E-165F-43F7-96D7-C47BAA3233D3}">
      <dgm:prSet/>
      <dgm:spPr/>
      <dgm:t>
        <a:bodyPr/>
        <a:lstStyle/>
        <a:p>
          <a:r>
            <a:rPr lang="en-US" b="1" i="0" dirty="0"/>
            <a:t>Achieve High Model Accuracy:</a:t>
          </a:r>
          <a:endParaRPr lang="en-US" b="0" i="0" dirty="0"/>
        </a:p>
        <a:p>
          <a:pPr>
            <a:buFont typeface="Arial" panose="020B0604020202020204" pitchFamily="34" charset="0"/>
            <a:buChar char="•"/>
          </a:pPr>
          <a:r>
            <a:rPr lang="en-US" b="1" i="0" dirty="0"/>
            <a:t>O</a:t>
          </a:r>
          <a:r>
            <a:rPr lang="en-US" b="0" i="0" dirty="0"/>
            <a:t> Develop a metaphor prediction model with a focus on achieving high accuracy.</a:t>
          </a:r>
        </a:p>
        <a:p>
          <a:pPr>
            <a:buFont typeface="Arial" panose="020B0604020202020204" pitchFamily="34" charset="0"/>
            <a:buChar char="•"/>
          </a:pPr>
          <a:r>
            <a:rPr lang="en-US" b="1" i="0" dirty="0"/>
            <a:t>Metric:</a:t>
          </a:r>
          <a:r>
            <a:rPr lang="en-US" b="0" i="0" dirty="0"/>
            <a:t> Accuracy</a:t>
          </a:r>
          <a:endParaRPr lang="en-US" dirty="0"/>
        </a:p>
      </dgm:t>
    </dgm:pt>
    <dgm:pt modelId="{065B1A73-6ABC-4479-832E-C0CDACD49C11}" type="parTrans" cxnId="{A52A3FF1-7BED-444B-8754-CEF95A3DFCC3}">
      <dgm:prSet/>
      <dgm:spPr/>
      <dgm:t>
        <a:bodyPr/>
        <a:lstStyle/>
        <a:p>
          <a:endParaRPr lang="en-US"/>
        </a:p>
      </dgm:t>
    </dgm:pt>
    <dgm:pt modelId="{39CB7DA6-98C7-480E-8195-D65870143BD8}" type="sibTrans" cxnId="{A52A3FF1-7BED-444B-8754-CEF95A3DFCC3}">
      <dgm:prSet/>
      <dgm:spPr/>
      <dgm:t>
        <a:bodyPr/>
        <a:lstStyle/>
        <a:p>
          <a:endParaRPr lang="en-US"/>
        </a:p>
      </dgm:t>
    </dgm:pt>
    <dgm:pt modelId="{B6843FFA-2841-4CFC-BCFB-1B314C9A17F6}">
      <dgm:prSet/>
      <dgm:spPr/>
      <dgm:t>
        <a:bodyPr/>
        <a:lstStyle/>
        <a:p>
          <a:r>
            <a:rPr lang="en-US" b="1" i="0" dirty="0"/>
            <a:t>Optimize Classifier Precision:</a:t>
          </a:r>
        </a:p>
        <a:p>
          <a:r>
            <a:rPr lang="en-US" b="0" i="0" dirty="0"/>
            <a:t> Improve precision in metaphor prediction for individual classifiers (DNN, LSTM, Bi-LSTM).</a:t>
          </a:r>
        </a:p>
        <a:p>
          <a:pPr>
            <a:buFont typeface="Arial" panose="020B0604020202020204" pitchFamily="34" charset="0"/>
            <a:buChar char="•"/>
          </a:pPr>
          <a:r>
            <a:rPr lang="en-US" b="1" i="0" dirty="0"/>
            <a:t>Metric:</a:t>
          </a:r>
          <a:r>
            <a:rPr lang="en-US" b="0" i="0" dirty="0"/>
            <a:t> Precision</a:t>
          </a:r>
          <a:endParaRPr lang="en-US" dirty="0"/>
        </a:p>
      </dgm:t>
    </dgm:pt>
    <dgm:pt modelId="{0B8B6085-21DD-4737-97C2-DD942DC6AE72}" type="parTrans" cxnId="{688537D3-ECC9-42D8-AB08-0E345DDC7449}">
      <dgm:prSet/>
      <dgm:spPr/>
      <dgm:t>
        <a:bodyPr/>
        <a:lstStyle/>
        <a:p>
          <a:endParaRPr lang="en-US"/>
        </a:p>
      </dgm:t>
    </dgm:pt>
    <dgm:pt modelId="{9ADD15B4-3196-40AA-BB67-63B7F40C1B7A}" type="sibTrans" cxnId="{688537D3-ECC9-42D8-AB08-0E345DDC7449}">
      <dgm:prSet/>
      <dgm:spPr/>
      <dgm:t>
        <a:bodyPr/>
        <a:lstStyle/>
        <a:p>
          <a:endParaRPr lang="en-US"/>
        </a:p>
      </dgm:t>
    </dgm:pt>
    <dgm:pt modelId="{2D17F807-651C-43A0-9045-12A998011B49}">
      <dgm:prSet/>
      <dgm:spPr/>
      <dgm:t>
        <a:bodyPr/>
        <a:lstStyle/>
        <a:p>
          <a:r>
            <a:rPr lang="en-US" b="1" i="0" dirty="0"/>
            <a:t>Enhance Classifier Recall:</a:t>
          </a:r>
          <a:endParaRPr lang="en-US" b="0" i="0" dirty="0"/>
        </a:p>
        <a:p>
          <a:pPr>
            <a:buFont typeface="Arial" panose="020B0604020202020204" pitchFamily="34" charset="0"/>
            <a:buChar char="•"/>
          </a:pPr>
          <a:r>
            <a:rPr lang="en-US" b="1" i="0" dirty="0"/>
            <a:t> </a:t>
          </a:r>
          <a:r>
            <a:rPr lang="en-US" b="0" i="0" dirty="0"/>
            <a:t>Increase recall to accurately identify a higher proportion of true positives.</a:t>
          </a:r>
        </a:p>
        <a:p>
          <a:pPr>
            <a:buFont typeface="Arial" panose="020B0604020202020204" pitchFamily="34" charset="0"/>
            <a:buChar char="•"/>
          </a:pPr>
          <a:r>
            <a:rPr lang="en-US" b="1" i="0" dirty="0"/>
            <a:t>Metric:</a:t>
          </a:r>
          <a:r>
            <a:rPr lang="en-US" b="0" i="0" dirty="0"/>
            <a:t> Recall</a:t>
          </a:r>
          <a:endParaRPr lang="en-US" dirty="0"/>
        </a:p>
      </dgm:t>
    </dgm:pt>
    <dgm:pt modelId="{5EBC5315-BF63-43A7-A1D5-A8980FE1EBFB}" type="parTrans" cxnId="{C0B1C9E5-5621-4BAB-B7A4-4A66F56C1515}">
      <dgm:prSet/>
      <dgm:spPr/>
      <dgm:t>
        <a:bodyPr/>
        <a:lstStyle/>
        <a:p>
          <a:endParaRPr lang="en-US"/>
        </a:p>
      </dgm:t>
    </dgm:pt>
    <dgm:pt modelId="{CE024586-EC4C-47CC-B659-5F06B7FE69C4}" type="sibTrans" cxnId="{C0B1C9E5-5621-4BAB-B7A4-4A66F56C1515}">
      <dgm:prSet/>
      <dgm:spPr/>
      <dgm:t>
        <a:bodyPr/>
        <a:lstStyle/>
        <a:p>
          <a:endParaRPr lang="en-US"/>
        </a:p>
      </dgm:t>
    </dgm:pt>
    <dgm:pt modelId="{F9A6DC4A-8E76-144F-BA40-B31BA8CDBD7D}">
      <dgm:prSet/>
      <dgm:spPr/>
      <dgm:t>
        <a:bodyPr/>
        <a:lstStyle/>
        <a:p>
          <a:r>
            <a:rPr lang="en-US" b="1" i="0" dirty="0"/>
            <a:t>Achieve Balanced Performance with F1 Score:</a:t>
          </a:r>
        </a:p>
        <a:p>
          <a:r>
            <a:rPr lang="en-US" b="1" i="0" dirty="0"/>
            <a:t>  </a:t>
          </a:r>
          <a:r>
            <a:rPr lang="en-US" b="0" i="0" dirty="0"/>
            <a:t>Attain a balanced performance by optimizing the F1 Score.</a:t>
          </a:r>
        </a:p>
        <a:p>
          <a:pPr>
            <a:buFont typeface="Arial" panose="020B0604020202020204" pitchFamily="34" charset="0"/>
            <a:buChar char="•"/>
          </a:pPr>
          <a:r>
            <a:rPr lang="en-US" b="1" i="0" dirty="0"/>
            <a:t>Metric:</a:t>
          </a:r>
          <a:r>
            <a:rPr lang="en-US" b="0" i="0" dirty="0"/>
            <a:t> F1 Score</a:t>
          </a:r>
          <a:endParaRPr lang="en-US" dirty="0"/>
        </a:p>
      </dgm:t>
    </dgm:pt>
    <dgm:pt modelId="{ECC27A3C-32E9-8443-9B07-8941108F80DB}" type="parTrans" cxnId="{1DD83AE9-CE20-7847-9C62-3A990CE0EB96}">
      <dgm:prSet/>
      <dgm:spPr/>
      <dgm:t>
        <a:bodyPr/>
        <a:lstStyle/>
        <a:p>
          <a:endParaRPr lang="en-US"/>
        </a:p>
      </dgm:t>
    </dgm:pt>
    <dgm:pt modelId="{258E2A8A-70F1-B94D-A166-F382BCFCE8C6}" type="sibTrans" cxnId="{1DD83AE9-CE20-7847-9C62-3A990CE0EB96}">
      <dgm:prSet/>
      <dgm:spPr/>
      <dgm:t>
        <a:bodyPr/>
        <a:lstStyle/>
        <a:p>
          <a:endParaRPr lang="en-US"/>
        </a:p>
      </dgm:t>
    </dgm:pt>
    <dgm:pt modelId="{007657E4-3E9B-A847-9839-50B630814C05}">
      <dgm:prSet/>
      <dgm:spPr/>
      <dgm:t>
        <a:bodyPr/>
        <a:lstStyle/>
        <a:p>
          <a:r>
            <a:rPr lang="en-US" b="1" i="0" dirty="0"/>
            <a:t>Comparative Analysis of Classifiers:</a:t>
          </a:r>
          <a:endParaRPr lang="en-US" b="0" i="0" dirty="0"/>
        </a:p>
        <a:p>
          <a:pPr>
            <a:buFont typeface="Arial" panose="020B0604020202020204" pitchFamily="34" charset="0"/>
            <a:buChar char="•"/>
          </a:pPr>
          <a:r>
            <a:rPr lang="en-US" b="0" i="0" dirty="0"/>
            <a:t> Compare the performance of DNN, LSTM, and Bi-LSTM classifiers.</a:t>
          </a:r>
        </a:p>
        <a:p>
          <a:pPr>
            <a:buFont typeface="Arial" panose="020B0604020202020204" pitchFamily="34" charset="0"/>
            <a:buChar char="•"/>
          </a:pPr>
          <a:r>
            <a:rPr lang="en-US" b="1" i="0" dirty="0"/>
            <a:t>Evaluation:</a:t>
          </a:r>
          <a:r>
            <a:rPr lang="en-US" b="0" i="0" dirty="0"/>
            <a:t> Comparative analysis and qualitative examination.</a:t>
          </a:r>
          <a:endParaRPr lang="en-US" dirty="0"/>
        </a:p>
      </dgm:t>
    </dgm:pt>
    <dgm:pt modelId="{E00B1F9E-0DF6-F74A-B1BC-9CD1A69E2596}" type="parTrans" cxnId="{4AB8EFF5-57DC-7942-A83D-C9BC6703F2DD}">
      <dgm:prSet/>
      <dgm:spPr/>
      <dgm:t>
        <a:bodyPr/>
        <a:lstStyle/>
        <a:p>
          <a:endParaRPr lang="en-US"/>
        </a:p>
      </dgm:t>
    </dgm:pt>
    <dgm:pt modelId="{E069E19F-3B5C-C743-AFED-C4BE473C2850}" type="sibTrans" cxnId="{4AB8EFF5-57DC-7942-A83D-C9BC6703F2DD}">
      <dgm:prSet/>
      <dgm:spPr/>
      <dgm:t>
        <a:bodyPr/>
        <a:lstStyle/>
        <a:p>
          <a:endParaRPr lang="en-US"/>
        </a:p>
      </dgm:t>
    </dgm:pt>
    <dgm:pt modelId="{23B2D4E3-BCEE-5147-BEA9-38A85CFE32A6}" type="pres">
      <dgm:prSet presAssocID="{272E28B3-63C7-4FEB-801A-814F9DF86702}" presName="Name0" presStyleCnt="0">
        <dgm:presLayoutVars>
          <dgm:dir/>
          <dgm:animLvl val="lvl"/>
          <dgm:resizeHandles val="exact"/>
        </dgm:presLayoutVars>
      </dgm:prSet>
      <dgm:spPr/>
    </dgm:pt>
    <dgm:pt modelId="{83929DE3-4A92-884F-BBA6-357F55FCF6FD}" type="pres">
      <dgm:prSet presAssocID="{7F5F527E-165F-43F7-96D7-C47BAA3233D3}" presName="linNode" presStyleCnt="0"/>
      <dgm:spPr/>
    </dgm:pt>
    <dgm:pt modelId="{91E8FBA7-061B-0D49-8F87-96DEC2E0B6F4}" type="pres">
      <dgm:prSet presAssocID="{7F5F527E-165F-43F7-96D7-C47BAA3233D3}" presName="parentText" presStyleLbl="node1" presStyleIdx="0" presStyleCnt="5" custScaleX="274420" custScaleY="97663">
        <dgm:presLayoutVars>
          <dgm:chMax val="1"/>
          <dgm:bulletEnabled val="1"/>
        </dgm:presLayoutVars>
      </dgm:prSet>
      <dgm:spPr/>
    </dgm:pt>
    <dgm:pt modelId="{271F1E42-E1C1-0F48-A641-7FE57B73F711}" type="pres">
      <dgm:prSet presAssocID="{39CB7DA6-98C7-480E-8195-D65870143BD8}" presName="sp" presStyleCnt="0"/>
      <dgm:spPr/>
    </dgm:pt>
    <dgm:pt modelId="{7D53A83A-1C0E-6B48-891F-A107CB5380E3}" type="pres">
      <dgm:prSet presAssocID="{B6843FFA-2841-4CFC-BCFB-1B314C9A17F6}" presName="linNode" presStyleCnt="0"/>
      <dgm:spPr/>
    </dgm:pt>
    <dgm:pt modelId="{1FE3DBEB-5661-2843-B563-4192CF6C0753}" type="pres">
      <dgm:prSet presAssocID="{B6843FFA-2841-4CFC-BCFB-1B314C9A17F6}" presName="parentText" presStyleLbl="node1" presStyleIdx="1" presStyleCnt="5" custScaleX="277778" custLinFactNeighborX="-1873">
        <dgm:presLayoutVars>
          <dgm:chMax val="1"/>
          <dgm:bulletEnabled val="1"/>
        </dgm:presLayoutVars>
      </dgm:prSet>
      <dgm:spPr/>
    </dgm:pt>
    <dgm:pt modelId="{F2E7C535-21A3-FE4E-BB18-43AC909A29E1}" type="pres">
      <dgm:prSet presAssocID="{9ADD15B4-3196-40AA-BB67-63B7F40C1B7A}" presName="sp" presStyleCnt="0"/>
      <dgm:spPr/>
    </dgm:pt>
    <dgm:pt modelId="{5155BD93-834E-DE4D-A059-140994F632E9}" type="pres">
      <dgm:prSet presAssocID="{2D17F807-651C-43A0-9045-12A998011B49}" presName="linNode" presStyleCnt="0"/>
      <dgm:spPr/>
    </dgm:pt>
    <dgm:pt modelId="{14A8CC07-9AD8-6E47-A05A-0461BFE970D1}" type="pres">
      <dgm:prSet presAssocID="{2D17F807-651C-43A0-9045-12A998011B49}" presName="parentText" presStyleLbl="node1" presStyleIdx="2" presStyleCnt="5" custScaleX="277778">
        <dgm:presLayoutVars>
          <dgm:chMax val="1"/>
          <dgm:bulletEnabled val="1"/>
        </dgm:presLayoutVars>
      </dgm:prSet>
      <dgm:spPr/>
    </dgm:pt>
    <dgm:pt modelId="{C8DCD1BB-19FF-0544-B7D0-CDD56CEF0D98}" type="pres">
      <dgm:prSet presAssocID="{CE024586-EC4C-47CC-B659-5F06B7FE69C4}" presName="sp" presStyleCnt="0"/>
      <dgm:spPr/>
    </dgm:pt>
    <dgm:pt modelId="{F8984742-2895-9440-845E-C262BB6C5E79}" type="pres">
      <dgm:prSet presAssocID="{F9A6DC4A-8E76-144F-BA40-B31BA8CDBD7D}" presName="linNode" presStyleCnt="0"/>
      <dgm:spPr/>
    </dgm:pt>
    <dgm:pt modelId="{E615F2DD-B93F-174A-A80D-53C446CC149A}" type="pres">
      <dgm:prSet presAssocID="{F9A6DC4A-8E76-144F-BA40-B31BA8CDBD7D}" presName="parentText" presStyleLbl="node1" presStyleIdx="3" presStyleCnt="5" custScaleX="277778">
        <dgm:presLayoutVars>
          <dgm:chMax val="1"/>
          <dgm:bulletEnabled val="1"/>
        </dgm:presLayoutVars>
      </dgm:prSet>
      <dgm:spPr/>
    </dgm:pt>
    <dgm:pt modelId="{555BA68F-BB30-154A-B461-C6D02CB51DC8}" type="pres">
      <dgm:prSet presAssocID="{258E2A8A-70F1-B94D-A166-F382BCFCE8C6}" presName="sp" presStyleCnt="0"/>
      <dgm:spPr/>
    </dgm:pt>
    <dgm:pt modelId="{10A7D11A-7EB2-8D40-BBBE-E0BFC338F9FF}" type="pres">
      <dgm:prSet presAssocID="{007657E4-3E9B-A847-9839-50B630814C05}" presName="linNode" presStyleCnt="0"/>
      <dgm:spPr/>
    </dgm:pt>
    <dgm:pt modelId="{AF65AD09-44F3-1043-BAD7-17F52BE713FC}" type="pres">
      <dgm:prSet presAssocID="{007657E4-3E9B-A847-9839-50B630814C05}" presName="parentText" presStyleLbl="node1" presStyleIdx="4" presStyleCnt="5" custScaleX="277778">
        <dgm:presLayoutVars>
          <dgm:chMax val="1"/>
          <dgm:bulletEnabled val="1"/>
        </dgm:presLayoutVars>
      </dgm:prSet>
      <dgm:spPr/>
    </dgm:pt>
  </dgm:ptLst>
  <dgm:cxnLst>
    <dgm:cxn modelId="{80210D0C-3EB0-8C49-9600-21008CC349EC}" type="presOf" srcId="{7F5F527E-165F-43F7-96D7-C47BAA3233D3}" destId="{91E8FBA7-061B-0D49-8F87-96DEC2E0B6F4}" srcOrd="0" destOrd="0" presId="urn:microsoft.com/office/officeart/2005/8/layout/vList5"/>
    <dgm:cxn modelId="{DD42004F-7BDF-3C4B-A6D9-26A842117F06}" type="presOf" srcId="{272E28B3-63C7-4FEB-801A-814F9DF86702}" destId="{23B2D4E3-BCEE-5147-BEA9-38A85CFE32A6}" srcOrd="0" destOrd="0" presId="urn:microsoft.com/office/officeart/2005/8/layout/vList5"/>
    <dgm:cxn modelId="{58517899-DC08-CA4A-94FA-099EA1FE7EC4}" type="presOf" srcId="{F9A6DC4A-8E76-144F-BA40-B31BA8CDBD7D}" destId="{E615F2DD-B93F-174A-A80D-53C446CC149A}" srcOrd="0" destOrd="0" presId="urn:microsoft.com/office/officeart/2005/8/layout/vList5"/>
    <dgm:cxn modelId="{FC14D0AF-2344-134C-A19C-437F352E2070}" type="presOf" srcId="{2D17F807-651C-43A0-9045-12A998011B49}" destId="{14A8CC07-9AD8-6E47-A05A-0461BFE970D1}" srcOrd="0" destOrd="0" presId="urn:microsoft.com/office/officeart/2005/8/layout/vList5"/>
    <dgm:cxn modelId="{1B39D5B5-AA18-8841-A270-F98F7BC5E582}" type="presOf" srcId="{007657E4-3E9B-A847-9839-50B630814C05}" destId="{AF65AD09-44F3-1043-BAD7-17F52BE713FC}" srcOrd="0" destOrd="0" presId="urn:microsoft.com/office/officeart/2005/8/layout/vList5"/>
    <dgm:cxn modelId="{688537D3-ECC9-42D8-AB08-0E345DDC7449}" srcId="{272E28B3-63C7-4FEB-801A-814F9DF86702}" destId="{B6843FFA-2841-4CFC-BCFB-1B314C9A17F6}" srcOrd="1" destOrd="0" parTransId="{0B8B6085-21DD-4737-97C2-DD942DC6AE72}" sibTransId="{9ADD15B4-3196-40AA-BB67-63B7F40C1B7A}"/>
    <dgm:cxn modelId="{1A1D63E0-008A-0243-B40A-94332C38492F}" type="presOf" srcId="{B6843FFA-2841-4CFC-BCFB-1B314C9A17F6}" destId="{1FE3DBEB-5661-2843-B563-4192CF6C0753}" srcOrd="0" destOrd="0" presId="urn:microsoft.com/office/officeart/2005/8/layout/vList5"/>
    <dgm:cxn modelId="{C0B1C9E5-5621-4BAB-B7A4-4A66F56C1515}" srcId="{272E28B3-63C7-4FEB-801A-814F9DF86702}" destId="{2D17F807-651C-43A0-9045-12A998011B49}" srcOrd="2" destOrd="0" parTransId="{5EBC5315-BF63-43A7-A1D5-A8980FE1EBFB}" sibTransId="{CE024586-EC4C-47CC-B659-5F06B7FE69C4}"/>
    <dgm:cxn modelId="{1DD83AE9-CE20-7847-9C62-3A990CE0EB96}" srcId="{272E28B3-63C7-4FEB-801A-814F9DF86702}" destId="{F9A6DC4A-8E76-144F-BA40-B31BA8CDBD7D}" srcOrd="3" destOrd="0" parTransId="{ECC27A3C-32E9-8443-9B07-8941108F80DB}" sibTransId="{258E2A8A-70F1-B94D-A166-F382BCFCE8C6}"/>
    <dgm:cxn modelId="{A52A3FF1-7BED-444B-8754-CEF95A3DFCC3}" srcId="{272E28B3-63C7-4FEB-801A-814F9DF86702}" destId="{7F5F527E-165F-43F7-96D7-C47BAA3233D3}" srcOrd="0" destOrd="0" parTransId="{065B1A73-6ABC-4479-832E-C0CDACD49C11}" sibTransId="{39CB7DA6-98C7-480E-8195-D65870143BD8}"/>
    <dgm:cxn modelId="{4AB8EFF5-57DC-7942-A83D-C9BC6703F2DD}" srcId="{272E28B3-63C7-4FEB-801A-814F9DF86702}" destId="{007657E4-3E9B-A847-9839-50B630814C05}" srcOrd="4" destOrd="0" parTransId="{E00B1F9E-0DF6-F74A-B1BC-9CD1A69E2596}" sibTransId="{E069E19F-3B5C-C743-AFED-C4BE473C2850}"/>
    <dgm:cxn modelId="{96FF8ABF-5CB0-E14E-9D43-B1370E811D5E}" type="presParOf" srcId="{23B2D4E3-BCEE-5147-BEA9-38A85CFE32A6}" destId="{83929DE3-4A92-884F-BBA6-357F55FCF6FD}" srcOrd="0" destOrd="0" presId="urn:microsoft.com/office/officeart/2005/8/layout/vList5"/>
    <dgm:cxn modelId="{0ADB98AB-5DF6-6C42-8982-B3EC22F358B4}" type="presParOf" srcId="{83929DE3-4A92-884F-BBA6-357F55FCF6FD}" destId="{91E8FBA7-061B-0D49-8F87-96DEC2E0B6F4}" srcOrd="0" destOrd="0" presId="urn:microsoft.com/office/officeart/2005/8/layout/vList5"/>
    <dgm:cxn modelId="{F2BFBBDC-9C46-024C-B63E-655861F0F7B6}" type="presParOf" srcId="{23B2D4E3-BCEE-5147-BEA9-38A85CFE32A6}" destId="{271F1E42-E1C1-0F48-A641-7FE57B73F711}" srcOrd="1" destOrd="0" presId="urn:microsoft.com/office/officeart/2005/8/layout/vList5"/>
    <dgm:cxn modelId="{0625AD00-31A7-7440-AEC7-0FE2AFF87791}" type="presParOf" srcId="{23B2D4E3-BCEE-5147-BEA9-38A85CFE32A6}" destId="{7D53A83A-1C0E-6B48-891F-A107CB5380E3}" srcOrd="2" destOrd="0" presId="urn:microsoft.com/office/officeart/2005/8/layout/vList5"/>
    <dgm:cxn modelId="{A6C1171B-3F70-4147-B9F0-FEA658718B50}" type="presParOf" srcId="{7D53A83A-1C0E-6B48-891F-A107CB5380E3}" destId="{1FE3DBEB-5661-2843-B563-4192CF6C0753}" srcOrd="0" destOrd="0" presId="urn:microsoft.com/office/officeart/2005/8/layout/vList5"/>
    <dgm:cxn modelId="{6381CD92-454F-B140-991F-5586CB13610D}" type="presParOf" srcId="{23B2D4E3-BCEE-5147-BEA9-38A85CFE32A6}" destId="{F2E7C535-21A3-FE4E-BB18-43AC909A29E1}" srcOrd="3" destOrd="0" presId="urn:microsoft.com/office/officeart/2005/8/layout/vList5"/>
    <dgm:cxn modelId="{C99B6892-6816-174B-BB0D-CEDB6D36FA19}" type="presParOf" srcId="{23B2D4E3-BCEE-5147-BEA9-38A85CFE32A6}" destId="{5155BD93-834E-DE4D-A059-140994F632E9}" srcOrd="4" destOrd="0" presId="urn:microsoft.com/office/officeart/2005/8/layout/vList5"/>
    <dgm:cxn modelId="{9CD1F979-521A-2F4F-9FA3-ED4136CA92A4}" type="presParOf" srcId="{5155BD93-834E-DE4D-A059-140994F632E9}" destId="{14A8CC07-9AD8-6E47-A05A-0461BFE970D1}" srcOrd="0" destOrd="0" presId="urn:microsoft.com/office/officeart/2005/8/layout/vList5"/>
    <dgm:cxn modelId="{52573676-728F-2441-A6F2-08502160AE50}" type="presParOf" srcId="{23B2D4E3-BCEE-5147-BEA9-38A85CFE32A6}" destId="{C8DCD1BB-19FF-0544-B7D0-CDD56CEF0D98}" srcOrd="5" destOrd="0" presId="urn:microsoft.com/office/officeart/2005/8/layout/vList5"/>
    <dgm:cxn modelId="{4034BA8A-D823-5B46-8863-E663BD4B40AB}" type="presParOf" srcId="{23B2D4E3-BCEE-5147-BEA9-38A85CFE32A6}" destId="{F8984742-2895-9440-845E-C262BB6C5E79}" srcOrd="6" destOrd="0" presId="urn:microsoft.com/office/officeart/2005/8/layout/vList5"/>
    <dgm:cxn modelId="{2AC292CF-1835-0645-A392-27C4670154DC}" type="presParOf" srcId="{F8984742-2895-9440-845E-C262BB6C5E79}" destId="{E615F2DD-B93F-174A-A80D-53C446CC149A}" srcOrd="0" destOrd="0" presId="urn:microsoft.com/office/officeart/2005/8/layout/vList5"/>
    <dgm:cxn modelId="{935C528E-B1CB-AB48-A367-00BB5F0EE37A}" type="presParOf" srcId="{23B2D4E3-BCEE-5147-BEA9-38A85CFE32A6}" destId="{555BA68F-BB30-154A-B461-C6D02CB51DC8}" srcOrd="7" destOrd="0" presId="urn:microsoft.com/office/officeart/2005/8/layout/vList5"/>
    <dgm:cxn modelId="{57FDAEF0-BD76-A64C-B64F-4080F47DBEB6}" type="presParOf" srcId="{23B2D4E3-BCEE-5147-BEA9-38A85CFE32A6}" destId="{10A7D11A-7EB2-8D40-BBBE-E0BFC338F9FF}" srcOrd="8" destOrd="0" presId="urn:microsoft.com/office/officeart/2005/8/layout/vList5"/>
    <dgm:cxn modelId="{9A052F19-542F-AB43-B9F5-C781DF693193}" type="presParOf" srcId="{10A7D11A-7EB2-8D40-BBBE-E0BFC338F9FF}" destId="{AF65AD09-44F3-1043-BAD7-17F52BE713FC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E8FBA7-061B-0D49-8F87-96DEC2E0B6F4}">
      <dsp:nvSpPr>
        <dsp:cNvPr id="0" name=""/>
        <dsp:cNvSpPr/>
      </dsp:nvSpPr>
      <dsp:spPr>
        <a:xfrm>
          <a:off x="4725" y="789"/>
          <a:ext cx="9568782" cy="948517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Achieve High Model Accuracy:</a:t>
          </a:r>
          <a:endParaRPr lang="en-US" sz="1600" b="0" i="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b="1" i="0" kern="1200" dirty="0"/>
            <a:t>O</a:t>
          </a:r>
          <a:r>
            <a:rPr lang="en-US" sz="1600" b="0" i="0" kern="1200" dirty="0"/>
            <a:t> Develop a metaphor prediction model with a focus on achieving high accuracy.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b="1" i="0" kern="1200" dirty="0"/>
            <a:t>Metric:</a:t>
          </a:r>
          <a:r>
            <a:rPr lang="en-US" sz="1600" b="0" i="0" kern="1200" dirty="0"/>
            <a:t> Accuracy</a:t>
          </a:r>
          <a:endParaRPr lang="en-US" sz="1600" kern="1200" dirty="0"/>
        </a:p>
      </dsp:txBody>
      <dsp:txXfrm>
        <a:off x="51028" y="47092"/>
        <a:ext cx="9476176" cy="855911"/>
      </dsp:txXfrm>
    </dsp:sp>
    <dsp:sp modelId="{1FE3DBEB-5661-2843-B563-4192CF6C0753}">
      <dsp:nvSpPr>
        <dsp:cNvPr id="0" name=""/>
        <dsp:cNvSpPr/>
      </dsp:nvSpPr>
      <dsp:spPr>
        <a:xfrm>
          <a:off x="0" y="997867"/>
          <a:ext cx="9676413" cy="97121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Optimize Classifier Precision: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 Improve precision in metaphor prediction for individual classifiers (DNN, LSTM, Bi-LSTM).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b="1" i="0" kern="1200" dirty="0"/>
            <a:t>Metric:</a:t>
          </a:r>
          <a:r>
            <a:rPr lang="en-US" sz="1600" b="0" i="0" kern="1200" dirty="0"/>
            <a:t> Precision</a:t>
          </a:r>
          <a:endParaRPr lang="en-US" sz="1600" kern="1200" dirty="0"/>
        </a:p>
      </dsp:txBody>
      <dsp:txXfrm>
        <a:off x="47411" y="1045278"/>
        <a:ext cx="9581591" cy="876393"/>
      </dsp:txXfrm>
    </dsp:sp>
    <dsp:sp modelId="{14A8CC07-9AD8-6E47-A05A-0461BFE970D1}">
      <dsp:nvSpPr>
        <dsp:cNvPr id="0" name=""/>
        <dsp:cNvSpPr/>
      </dsp:nvSpPr>
      <dsp:spPr>
        <a:xfrm>
          <a:off x="4725" y="2017643"/>
          <a:ext cx="9676413" cy="97121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Enhance Classifier Recall:</a:t>
          </a:r>
          <a:endParaRPr lang="en-US" sz="1600" b="0" i="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b="1" i="0" kern="1200" dirty="0"/>
            <a:t> </a:t>
          </a:r>
          <a:r>
            <a:rPr lang="en-US" sz="1600" b="0" i="0" kern="1200" dirty="0"/>
            <a:t>Increase recall to accurately identify a higher proportion of true positives.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b="1" i="0" kern="1200" dirty="0"/>
            <a:t>Metric:</a:t>
          </a:r>
          <a:r>
            <a:rPr lang="en-US" sz="1600" b="0" i="0" kern="1200" dirty="0"/>
            <a:t> Recall</a:t>
          </a:r>
          <a:endParaRPr lang="en-US" sz="1600" kern="1200" dirty="0"/>
        </a:p>
      </dsp:txBody>
      <dsp:txXfrm>
        <a:off x="52136" y="2065054"/>
        <a:ext cx="9581591" cy="876393"/>
      </dsp:txXfrm>
    </dsp:sp>
    <dsp:sp modelId="{E615F2DD-B93F-174A-A80D-53C446CC149A}">
      <dsp:nvSpPr>
        <dsp:cNvPr id="0" name=""/>
        <dsp:cNvSpPr/>
      </dsp:nvSpPr>
      <dsp:spPr>
        <a:xfrm>
          <a:off x="4725" y="3037419"/>
          <a:ext cx="9676413" cy="97121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Achieve Balanced Performance with F1 Score: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  </a:t>
          </a:r>
          <a:r>
            <a:rPr lang="en-US" sz="1600" b="0" i="0" kern="1200" dirty="0"/>
            <a:t>Attain a balanced performance by optimizing the F1 Score.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b="1" i="0" kern="1200" dirty="0"/>
            <a:t>Metric:</a:t>
          </a:r>
          <a:r>
            <a:rPr lang="en-US" sz="1600" b="0" i="0" kern="1200" dirty="0"/>
            <a:t> F1 Score</a:t>
          </a:r>
          <a:endParaRPr lang="en-US" sz="1600" kern="1200" dirty="0"/>
        </a:p>
      </dsp:txBody>
      <dsp:txXfrm>
        <a:off x="52136" y="3084830"/>
        <a:ext cx="9581591" cy="876393"/>
      </dsp:txXfrm>
    </dsp:sp>
    <dsp:sp modelId="{AF65AD09-44F3-1043-BAD7-17F52BE713FC}">
      <dsp:nvSpPr>
        <dsp:cNvPr id="0" name=""/>
        <dsp:cNvSpPr/>
      </dsp:nvSpPr>
      <dsp:spPr>
        <a:xfrm>
          <a:off x="4725" y="4057195"/>
          <a:ext cx="9676413" cy="97121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Comparative Analysis of Classifiers:</a:t>
          </a:r>
          <a:endParaRPr lang="en-US" sz="1600" b="0" i="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b="0" i="0" kern="1200" dirty="0"/>
            <a:t> Compare the performance of DNN, LSTM, and Bi-LSTM classifiers.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b="1" i="0" kern="1200" dirty="0"/>
            <a:t>Evaluation:</a:t>
          </a:r>
          <a:r>
            <a:rPr lang="en-US" sz="1600" b="0" i="0" kern="1200" dirty="0"/>
            <a:t> Comparative analysis and qualitative examination.</a:t>
          </a:r>
          <a:endParaRPr lang="en-US" sz="1600" kern="1200" dirty="0"/>
        </a:p>
      </dsp:txBody>
      <dsp:txXfrm>
        <a:off x="52136" y="4104606"/>
        <a:ext cx="9581591" cy="8763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16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34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18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370097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0222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5153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541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725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2190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70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644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23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980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948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472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186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926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91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2113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4" r:id="rId3"/>
    <p:sldLayoutId id="2147483995" r:id="rId4"/>
    <p:sldLayoutId id="2147483996" r:id="rId5"/>
    <p:sldLayoutId id="2147483997" r:id="rId6"/>
    <p:sldLayoutId id="2147483998" r:id="rId7"/>
    <p:sldLayoutId id="2147483999" r:id="rId8"/>
    <p:sldLayoutId id="2147484000" r:id="rId9"/>
    <p:sldLayoutId id="2147484001" r:id="rId10"/>
    <p:sldLayoutId id="2147484002" r:id="rId11"/>
    <p:sldLayoutId id="2147484003" r:id="rId12"/>
    <p:sldLayoutId id="2147484004" r:id="rId13"/>
    <p:sldLayoutId id="2147484005" r:id="rId14"/>
    <p:sldLayoutId id="2147484006" r:id="rId15"/>
    <p:sldLayoutId id="2147484007" r:id="rId16"/>
    <p:sldLayoutId id="2147484008" r:id="rId17"/>
    <p:sldLayoutId id="2147484009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1.m4a"/><Relationship Id="rId2" Type="http://schemas.openxmlformats.org/officeDocument/2006/relationships/tags" Target="../tags/tag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18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clweb.org/anthology/people/c/chris-tanasescu/" TargetMode="External"/><Relationship Id="rId3" Type="http://schemas.openxmlformats.org/officeDocument/2006/relationships/audio" Target="../media/media5.m4a"/><Relationship Id="rId7" Type="http://schemas.openxmlformats.org/officeDocument/2006/relationships/hyperlink" Target="https://www.aclweb.org/anthology/people/s/stan-szpakowicz/" TargetMode="External"/><Relationship Id="rId2" Type="http://schemas.microsoft.com/office/2007/relationships/media" Target="../media/media5.m4a"/><Relationship Id="rId1" Type="http://schemas.openxmlformats.org/officeDocument/2006/relationships/themeOverride" Target="../theme/themeOverride4.xml"/><Relationship Id="rId6" Type="http://schemas.openxmlformats.org/officeDocument/2006/relationships/hyperlink" Target="https://www.aclweb.org/anthology/people/d/diana-inkpen/" TargetMode="External"/><Relationship Id="rId5" Type="http://schemas.openxmlformats.org/officeDocument/2006/relationships/hyperlink" Target="https://www.aclweb.org/anthology/people/v/vaibhav-kesarwani/" TargetMode="Externa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18.xml"/><Relationship Id="rId9" Type="http://schemas.openxmlformats.org/officeDocument/2006/relationships/hyperlink" Target="https://www.aclweb.org/anthology/W17-2201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lweb.org/anthology/2020.figlang-1.34.pdf" TargetMode="Externa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5.xml"/><Relationship Id="rId5" Type="http://schemas.openxmlformats.org/officeDocument/2006/relationships/hyperlink" Target="https://arxiv.org/abs/1907.12412" TargetMode="External"/><Relationship Id="rId4" Type="http://schemas.openxmlformats.org/officeDocument/2006/relationships/hyperlink" Target="https://arxiv.org/abs/1906.08237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333" y="643467"/>
            <a:ext cx="7558609" cy="4849909"/>
          </a:xfrm>
        </p:spPr>
        <p:txBody>
          <a:bodyPr anchor="b">
            <a:normAutofit/>
          </a:bodyPr>
          <a:lstStyle/>
          <a:p>
            <a:pPr algn="l"/>
            <a:r>
              <a:rPr lang="en-US" sz="8800" dirty="0">
                <a:cs typeface="Calibri Light"/>
              </a:rPr>
              <a:t>Group 14</a:t>
            </a:r>
            <a:br>
              <a:rPr lang="en-US" sz="8800" dirty="0">
                <a:cs typeface="Calibri Light"/>
              </a:rPr>
            </a:br>
            <a:endParaRPr lang="en-US" sz="8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8873" y="4890656"/>
            <a:ext cx="7684069" cy="1415012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1800" dirty="0">
                <a:cs typeface="Calibri"/>
              </a:rPr>
              <a:t>Krishna Surendra Palepu</a:t>
            </a:r>
          </a:p>
          <a:p>
            <a:pPr algn="l">
              <a:lnSpc>
                <a:spcPct val="90000"/>
              </a:lnSpc>
            </a:pPr>
            <a:r>
              <a:rPr lang="en-US" sz="1800" dirty="0" err="1">
                <a:cs typeface="Calibri"/>
              </a:rPr>
              <a:t>Sasidhar</a:t>
            </a:r>
            <a:r>
              <a:rPr lang="en-US" sz="1800" dirty="0">
                <a:cs typeface="Calibri"/>
              </a:rPr>
              <a:t> Reddy </a:t>
            </a:r>
            <a:r>
              <a:rPr lang="en-US" sz="1800" dirty="0" err="1">
                <a:cs typeface="Calibri"/>
              </a:rPr>
              <a:t>Katikam</a:t>
            </a:r>
            <a:endParaRPr lang="en-US" sz="1800" dirty="0">
              <a:cs typeface="Calibri"/>
            </a:endParaRPr>
          </a:p>
          <a:p>
            <a:pPr algn="l">
              <a:lnSpc>
                <a:spcPct val="90000"/>
              </a:lnSpc>
            </a:pPr>
            <a:r>
              <a:rPr lang="en-US" sz="1800" dirty="0">
                <a:cs typeface="Calibri"/>
              </a:rPr>
              <a:t>Naveen KUMAR NETTEM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1C34163-F124-B642-BD6E-EBBE8948677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8541"/>
    </mc:Choice>
    <mc:Fallback xmlns="">
      <p:transition spd="slow" advTm="8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4DA1A37-01D9-44B4-9A56-4278DC5B2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589164"/>
              </p:ext>
            </p:extLst>
          </p:nvPr>
        </p:nvGraphicFramePr>
        <p:xfrm>
          <a:off x="613953" y="979714"/>
          <a:ext cx="11077303" cy="57084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96254">
                  <a:extLst>
                    <a:ext uri="{9D8B030D-6E8A-4147-A177-3AD203B41FA5}">
                      <a16:colId xmlns:a16="http://schemas.microsoft.com/office/drawing/2014/main" val="2550243079"/>
                    </a:ext>
                  </a:extLst>
                </a:gridCol>
                <a:gridCol w="7781049">
                  <a:extLst>
                    <a:ext uri="{9D8B030D-6E8A-4147-A177-3AD203B41FA5}">
                      <a16:colId xmlns:a16="http://schemas.microsoft.com/office/drawing/2014/main" val="777676595"/>
                    </a:ext>
                  </a:extLst>
                </a:gridCol>
              </a:tblGrid>
              <a:tr h="28542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85725" marR="12833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20" dirty="0">
                          <a:latin typeface="Arial"/>
                          <a:cs typeface="Arial"/>
                        </a:rPr>
                        <a:t>VUA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Dataset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Size: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23114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5722590"/>
                  </a:ext>
                </a:extLst>
              </a:tr>
              <a:tr h="28542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85725" marR="12903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Trofi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Dataset Size:3738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302596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F97AF0C-C1CA-0299-BDE5-1DCBE9DCC0CA}"/>
              </a:ext>
            </a:extLst>
          </p:cNvPr>
          <p:cNvSpPr txBox="1"/>
          <p:nvPr/>
        </p:nvSpPr>
        <p:spPr>
          <a:xfrm>
            <a:off x="613953" y="169816"/>
            <a:ext cx="8543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DATASET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DE1F0D-0901-DE01-8045-693500024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318" y="1428932"/>
            <a:ext cx="6934200" cy="1955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7CCAED-45A4-39F7-7635-65457B259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280" y="4033158"/>
            <a:ext cx="55880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81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93DA6-EF61-F773-DA6A-8E85A0446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1" y="143692"/>
            <a:ext cx="2625633" cy="666205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EFFFF"/>
                </a:solidFill>
              </a:rPr>
              <a:t>BERT</a:t>
            </a:r>
          </a:p>
        </p:txBody>
      </p:sp>
      <p:pic>
        <p:nvPicPr>
          <p:cNvPr id="5" name="object 6">
            <a:extLst>
              <a:ext uri="{FF2B5EF4-FFF2-40B4-BE49-F238E27FC236}">
                <a16:creationId xmlns:a16="http://schemas.microsoft.com/office/drawing/2014/main" id="{A36284C7-FEC5-90A0-61DD-E6469277AD7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9269" y="914400"/>
            <a:ext cx="7249885" cy="57084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E3FD18-04FA-3EED-3BFC-1A376E22D2C5}"/>
              </a:ext>
            </a:extLst>
          </p:cNvPr>
          <p:cNvSpPr txBox="1"/>
          <p:nvPr/>
        </p:nvSpPr>
        <p:spPr>
          <a:xfrm>
            <a:off x="8268789" y="809897"/>
            <a:ext cx="364889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BERT makes use of Transformer, an attention mechanism that learns contextual relations between words (or sub-words) in a text.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 Before feeding word sequences into BERT, 15% of the words in each sequence are replaced with a [CLS]/[SEP] token.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 It is designed to pre-train deep bidirectional representations from unlabeled text by jointly conditioning on both left and right context. As a result, the pre-trained BERT model can be fine-tuned with just one additional output layer to create state-of-the-art models for a wide range of NLP tasks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167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1D249-7142-AA79-E437-37B2A9D74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2" y="195944"/>
            <a:ext cx="4859382" cy="809896"/>
          </a:xfrm>
        </p:spPr>
        <p:txBody>
          <a:bodyPr/>
          <a:lstStyle/>
          <a:p>
            <a:r>
              <a:rPr lang="en-US" sz="3600" spc="-10" dirty="0">
                <a:latin typeface="Arial"/>
                <a:cs typeface="Arial"/>
              </a:rPr>
              <a:t>Classifiers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ADE6BD-8D9A-97A6-06F9-5F775E8C3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1919" y="3074365"/>
            <a:ext cx="9679441" cy="28343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7E46E3-8A47-DC0B-A9AB-9A8419819985}"/>
              </a:ext>
            </a:extLst>
          </p:cNvPr>
          <p:cNvSpPr txBox="1"/>
          <p:nvPr/>
        </p:nvSpPr>
        <p:spPr>
          <a:xfrm>
            <a:off x="1201919" y="1005841"/>
            <a:ext cx="9679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5"/>
              </a:spcBef>
            </a:pPr>
            <a:r>
              <a:rPr lang="en-US" sz="1800" dirty="0">
                <a:latin typeface="Arial"/>
                <a:cs typeface="Arial"/>
              </a:rPr>
              <a:t>In</a:t>
            </a:r>
            <a:r>
              <a:rPr lang="en-US" sz="1800" spc="-5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machine</a:t>
            </a:r>
            <a:r>
              <a:rPr lang="en-US" sz="1800" spc="-5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learning,</a:t>
            </a:r>
            <a:r>
              <a:rPr lang="en-US" sz="1800" spc="-5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a</a:t>
            </a:r>
            <a:r>
              <a:rPr lang="en-US" sz="1800" spc="-5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classifier</a:t>
            </a:r>
            <a:r>
              <a:rPr lang="en-US" sz="1800" spc="-5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is</a:t>
            </a:r>
            <a:r>
              <a:rPr lang="en-US" sz="1800" spc="-5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an</a:t>
            </a:r>
            <a:r>
              <a:rPr lang="en-US" sz="1800" spc="-5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algorithm</a:t>
            </a:r>
            <a:r>
              <a:rPr lang="en-US" sz="1800" spc="-50" dirty="0">
                <a:latin typeface="Arial"/>
                <a:cs typeface="Arial"/>
              </a:rPr>
              <a:t> </a:t>
            </a:r>
            <a:r>
              <a:rPr lang="en-US" sz="1800" spc="-20" dirty="0">
                <a:latin typeface="Arial"/>
                <a:cs typeface="Arial"/>
              </a:rPr>
              <a:t>that </a:t>
            </a:r>
            <a:r>
              <a:rPr lang="en-US" sz="1800" dirty="0">
                <a:latin typeface="Arial"/>
                <a:cs typeface="Arial"/>
              </a:rPr>
              <a:t>automatically</a:t>
            </a:r>
            <a:r>
              <a:rPr lang="en-US" sz="1800" spc="-3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sorts</a:t>
            </a:r>
            <a:r>
              <a:rPr lang="en-US" sz="1800" spc="-3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or</a:t>
            </a:r>
            <a:r>
              <a:rPr lang="en-US" sz="1800" spc="-3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categorizes</a:t>
            </a:r>
            <a:r>
              <a:rPr lang="en-US" sz="1800" spc="-3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data</a:t>
            </a:r>
            <a:r>
              <a:rPr lang="en-US" sz="1800" spc="-3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into</a:t>
            </a:r>
            <a:r>
              <a:rPr lang="en-US" sz="1800" spc="-3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one</a:t>
            </a:r>
            <a:r>
              <a:rPr lang="en-US" sz="1800" spc="-3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or</a:t>
            </a:r>
            <a:r>
              <a:rPr lang="en-US" sz="1800" spc="-35" dirty="0">
                <a:latin typeface="Arial"/>
                <a:cs typeface="Arial"/>
              </a:rPr>
              <a:t> </a:t>
            </a:r>
            <a:r>
              <a:rPr lang="en-US" sz="1800" spc="-20" dirty="0">
                <a:latin typeface="Arial"/>
                <a:cs typeface="Arial"/>
              </a:rPr>
              <a:t>more </a:t>
            </a:r>
            <a:r>
              <a:rPr lang="en-US" sz="1800" dirty="0">
                <a:latin typeface="Arial"/>
                <a:cs typeface="Arial"/>
              </a:rPr>
              <a:t>classes. Here,</a:t>
            </a:r>
            <a:r>
              <a:rPr lang="en-US" sz="1800" spc="-3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its</a:t>
            </a:r>
            <a:r>
              <a:rPr lang="en-US" sz="1800" spc="-3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primary</a:t>
            </a:r>
            <a:r>
              <a:rPr lang="en-US" sz="1800" spc="-3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use</a:t>
            </a:r>
            <a:r>
              <a:rPr lang="en-US" sz="1800" spc="-3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will</a:t>
            </a:r>
            <a:r>
              <a:rPr lang="en-US" sz="1800" spc="-3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be</a:t>
            </a:r>
            <a:r>
              <a:rPr lang="en-US" sz="1800" spc="-3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to</a:t>
            </a:r>
            <a:r>
              <a:rPr lang="en-US" sz="1800" spc="-3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classify</a:t>
            </a:r>
            <a:r>
              <a:rPr lang="en-US" sz="1800" spc="-3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if</a:t>
            </a:r>
            <a:r>
              <a:rPr lang="en-US" sz="1800" spc="-3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the</a:t>
            </a:r>
            <a:r>
              <a:rPr lang="en-US" sz="1800" spc="-3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sentence</a:t>
            </a:r>
            <a:r>
              <a:rPr lang="en-US" sz="1800" spc="-30" dirty="0">
                <a:latin typeface="Arial"/>
                <a:cs typeface="Arial"/>
              </a:rPr>
              <a:t> </a:t>
            </a:r>
            <a:r>
              <a:rPr lang="en-US" sz="1800" spc="-25" dirty="0">
                <a:latin typeface="Arial"/>
                <a:cs typeface="Arial"/>
              </a:rPr>
              <a:t>is </a:t>
            </a:r>
            <a:r>
              <a:rPr lang="en-US" sz="1800" dirty="0">
                <a:latin typeface="Arial"/>
                <a:cs typeface="Arial"/>
              </a:rPr>
              <a:t>metaphoric</a:t>
            </a:r>
            <a:r>
              <a:rPr lang="en-US" sz="1800" spc="-4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or</a:t>
            </a:r>
            <a:r>
              <a:rPr lang="en-US" sz="1800" spc="-3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not.</a:t>
            </a:r>
            <a:r>
              <a:rPr lang="en-US" sz="1800" spc="-7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The</a:t>
            </a:r>
            <a:r>
              <a:rPr lang="en-US" sz="1800" spc="-3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following</a:t>
            </a:r>
            <a:r>
              <a:rPr lang="en-US" sz="1800" spc="-3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are</a:t>
            </a:r>
            <a:r>
              <a:rPr lang="en-US" sz="1800" spc="-3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some</a:t>
            </a:r>
            <a:r>
              <a:rPr lang="en-US" sz="1800" spc="-3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of</a:t>
            </a:r>
            <a:r>
              <a:rPr lang="en-US" sz="1800" spc="-3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the</a:t>
            </a:r>
            <a:r>
              <a:rPr lang="en-US" sz="1800" spc="-3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classifiers</a:t>
            </a:r>
            <a:r>
              <a:rPr lang="en-US" sz="1800" spc="-40" dirty="0">
                <a:latin typeface="Arial"/>
                <a:cs typeface="Arial"/>
              </a:rPr>
              <a:t> </a:t>
            </a:r>
            <a:r>
              <a:rPr lang="en-US" sz="1800" spc="-20" dirty="0">
                <a:latin typeface="Arial"/>
                <a:cs typeface="Arial"/>
              </a:rPr>
              <a:t>that </a:t>
            </a:r>
            <a:r>
              <a:rPr lang="en-US" sz="1800" dirty="0">
                <a:latin typeface="Arial"/>
                <a:cs typeface="Arial"/>
              </a:rPr>
              <a:t>have</a:t>
            </a:r>
            <a:r>
              <a:rPr lang="en-US" sz="1800" spc="-6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been</a:t>
            </a:r>
            <a:r>
              <a:rPr lang="en-US" sz="1800" spc="-65" dirty="0">
                <a:latin typeface="Arial"/>
                <a:cs typeface="Arial"/>
              </a:rPr>
              <a:t> </a:t>
            </a:r>
            <a:r>
              <a:rPr lang="en-US" sz="1800" spc="-10" dirty="0">
                <a:latin typeface="Arial"/>
                <a:cs typeface="Arial"/>
              </a:rPr>
              <a:t>used.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0458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2E0483A-5B55-3B7C-4259-3FCAC5BDA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2" y="195944"/>
            <a:ext cx="5878284" cy="809897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Arial"/>
                <a:cs typeface="Arial"/>
              </a:rPr>
              <a:t>Dense</a:t>
            </a:r>
            <a:r>
              <a:rPr lang="en-US" sz="3600" spc="-110" dirty="0">
                <a:latin typeface="Arial"/>
                <a:cs typeface="Arial"/>
              </a:rPr>
              <a:t> </a:t>
            </a:r>
            <a:r>
              <a:rPr lang="en-US" sz="3600" dirty="0">
                <a:latin typeface="Arial"/>
                <a:cs typeface="Arial"/>
              </a:rPr>
              <a:t>Neural</a:t>
            </a:r>
            <a:r>
              <a:rPr lang="en-US" sz="3600" spc="-110" dirty="0">
                <a:latin typeface="Arial"/>
                <a:cs typeface="Arial"/>
              </a:rPr>
              <a:t> </a:t>
            </a:r>
            <a:r>
              <a:rPr lang="en-US" sz="3600" spc="-10" dirty="0">
                <a:latin typeface="Arial"/>
                <a:cs typeface="Arial"/>
              </a:rPr>
              <a:t>Network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568F58-E4EF-21D6-D627-CA7B65ED5B18}"/>
              </a:ext>
            </a:extLst>
          </p:cNvPr>
          <p:cNvSpPr txBox="1"/>
          <p:nvPr/>
        </p:nvSpPr>
        <p:spPr>
          <a:xfrm>
            <a:off x="1201919" y="1005841"/>
            <a:ext cx="10407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5"/>
              </a:spcBef>
            </a:pPr>
            <a:r>
              <a:rPr lang="en-US" sz="1800" dirty="0">
                <a:latin typeface="Arial"/>
                <a:cs typeface="Arial"/>
              </a:rPr>
              <a:t>A</a:t>
            </a:r>
            <a:r>
              <a:rPr lang="en-US" sz="1800" spc="-14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dense</a:t>
            </a:r>
            <a:r>
              <a:rPr lang="en-US" sz="1800" spc="-4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network</a:t>
            </a:r>
            <a:r>
              <a:rPr lang="en-US" sz="1800" spc="-4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is</a:t>
            </a:r>
            <a:r>
              <a:rPr lang="en-US" sz="1800" spc="-4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one</a:t>
            </a:r>
            <a:r>
              <a:rPr lang="en-US" sz="1800" spc="-4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in</a:t>
            </a:r>
            <a:r>
              <a:rPr lang="en-US" sz="1800" spc="-4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which</a:t>
            </a:r>
            <a:r>
              <a:rPr lang="en-US" sz="1800" spc="-4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each</a:t>
            </a:r>
            <a:r>
              <a:rPr lang="en-US" sz="1800" spc="-4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node's</a:t>
            </a:r>
            <a:r>
              <a:rPr lang="en-US" sz="1800" spc="-4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number</a:t>
            </a:r>
            <a:r>
              <a:rPr lang="en-US" sz="1800" spc="-40" dirty="0">
                <a:latin typeface="Arial"/>
                <a:cs typeface="Arial"/>
              </a:rPr>
              <a:t> </a:t>
            </a:r>
            <a:r>
              <a:rPr lang="en-US" sz="1800" spc="-25" dirty="0">
                <a:latin typeface="Arial"/>
                <a:cs typeface="Arial"/>
              </a:rPr>
              <a:t>of </a:t>
            </a:r>
            <a:r>
              <a:rPr lang="en-US" sz="1800" dirty="0">
                <a:latin typeface="Arial"/>
                <a:cs typeface="Arial"/>
              </a:rPr>
              <a:t>connections</a:t>
            </a:r>
            <a:r>
              <a:rPr lang="en-US" sz="1800" spc="-3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approaches</a:t>
            </a:r>
            <a:r>
              <a:rPr lang="en-US" sz="1800" spc="-2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the</a:t>
            </a:r>
            <a:r>
              <a:rPr lang="en-US" sz="1800" spc="-2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maximum</a:t>
            </a:r>
            <a:r>
              <a:rPr lang="en-US" sz="1800" spc="-2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number</a:t>
            </a:r>
            <a:r>
              <a:rPr lang="en-US" sz="1800" spc="-2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of</a:t>
            </a:r>
            <a:r>
              <a:rPr lang="en-US" sz="1800" spc="-3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nodes.</a:t>
            </a:r>
            <a:r>
              <a:rPr lang="en-US" sz="1800" spc="-25" dirty="0">
                <a:latin typeface="Arial"/>
                <a:cs typeface="Arial"/>
              </a:rPr>
              <a:t> </a:t>
            </a:r>
            <a:r>
              <a:rPr lang="en-US" sz="1800" spc="-20" dirty="0">
                <a:latin typeface="Arial"/>
                <a:cs typeface="Arial"/>
              </a:rPr>
              <a:t>Each </a:t>
            </a:r>
            <a:r>
              <a:rPr lang="en-US" sz="1800" dirty="0">
                <a:latin typeface="Arial"/>
                <a:cs typeface="Arial"/>
              </a:rPr>
              <a:t>node</a:t>
            </a:r>
            <a:r>
              <a:rPr lang="en-US" sz="1800" spc="-3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is</a:t>
            </a:r>
            <a:r>
              <a:rPr lang="en-US" sz="1800" spc="-3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connected</a:t>
            </a:r>
            <a:r>
              <a:rPr lang="en-US" sz="1800" spc="-3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to</a:t>
            </a:r>
            <a:r>
              <a:rPr lang="en-US" sz="1800" spc="-3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every</a:t>
            </a:r>
            <a:r>
              <a:rPr lang="en-US" sz="1800" spc="-3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other</a:t>
            </a:r>
            <a:r>
              <a:rPr lang="en-US" sz="1800" spc="-2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node.</a:t>
            </a:r>
            <a:r>
              <a:rPr lang="en-US" sz="1800" spc="-13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A</a:t>
            </a:r>
            <a:r>
              <a:rPr lang="en-US" sz="1800" spc="-13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fully</a:t>
            </a:r>
            <a:r>
              <a:rPr lang="en-US" sz="1800" spc="-3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wired</a:t>
            </a:r>
            <a:r>
              <a:rPr lang="en-US" sz="1800" spc="-3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network</a:t>
            </a:r>
            <a:r>
              <a:rPr lang="en-US" sz="1800" spc="-30" dirty="0">
                <a:latin typeface="Arial"/>
                <a:cs typeface="Arial"/>
              </a:rPr>
              <a:t> </a:t>
            </a:r>
            <a:r>
              <a:rPr lang="en-US" sz="1800" spc="-25" dirty="0">
                <a:latin typeface="Arial"/>
                <a:cs typeface="Arial"/>
              </a:rPr>
              <a:t>is </a:t>
            </a:r>
            <a:r>
              <a:rPr lang="en-US" sz="1800" dirty="0">
                <a:latin typeface="Arial"/>
                <a:cs typeface="Arial"/>
              </a:rPr>
              <a:t>one</a:t>
            </a:r>
            <a:r>
              <a:rPr lang="en-US" sz="1800" spc="-3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on</a:t>
            </a:r>
            <a:r>
              <a:rPr lang="en-US" sz="1800" spc="-3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which</a:t>
            </a:r>
            <a:r>
              <a:rPr lang="en-US" sz="1800" spc="-3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every</a:t>
            </a:r>
            <a:r>
              <a:rPr lang="en-US" sz="1800" spc="-3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node</a:t>
            </a:r>
            <a:r>
              <a:rPr lang="en-US" sz="1800" spc="-3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is</a:t>
            </a:r>
            <a:r>
              <a:rPr lang="en-US" sz="1800" spc="-3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connected</a:t>
            </a:r>
            <a:r>
              <a:rPr lang="en-US" sz="1800" spc="-3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to</a:t>
            </a:r>
            <a:r>
              <a:rPr lang="en-US" sz="1800" spc="-3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every</a:t>
            </a:r>
            <a:r>
              <a:rPr lang="en-US" sz="1800" spc="-3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other</a:t>
            </a:r>
            <a:r>
              <a:rPr lang="en-US" sz="1800" spc="-3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node</a:t>
            </a:r>
            <a:r>
              <a:rPr lang="en-US" sz="1800" spc="-35" dirty="0">
                <a:latin typeface="Arial"/>
                <a:cs typeface="Arial"/>
              </a:rPr>
              <a:t> </a:t>
            </a:r>
            <a:r>
              <a:rPr lang="en-US" sz="1800" spc="-25" dirty="0">
                <a:latin typeface="Arial"/>
                <a:cs typeface="Arial"/>
              </a:rPr>
              <a:t>in </a:t>
            </a:r>
            <a:r>
              <a:rPr lang="en-US" sz="1800" dirty="0">
                <a:latin typeface="Arial"/>
                <a:cs typeface="Arial"/>
              </a:rPr>
              <a:t>the</a:t>
            </a:r>
            <a:r>
              <a:rPr lang="en-US" sz="1800" spc="-3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same</a:t>
            </a:r>
            <a:r>
              <a:rPr lang="en-US" sz="1800" spc="-15" dirty="0">
                <a:latin typeface="Arial"/>
                <a:cs typeface="Arial"/>
              </a:rPr>
              <a:t> </a:t>
            </a:r>
            <a:r>
              <a:rPr lang="en-US" sz="1800" spc="-20" dirty="0">
                <a:latin typeface="Arial"/>
                <a:cs typeface="Arial"/>
              </a:rPr>
              <a:t>way.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12" name="object 6">
            <a:extLst>
              <a:ext uri="{FF2B5EF4-FFF2-40B4-BE49-F238E27FC236}">
                <a16:creationId xmlns:a16="http://schemas.microsoft.com/office/drawing/2014/main" id="{DE6EECC7-4DF4-1394-7127-D218DD79537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8902" y="2181497"/>
            <a:ext cx="10590473" cy="392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255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500331-284C-0DA1-EAB1-545644D09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2" y="195945"/>
            <a:ext cx="3004455" cy="692330"/>
          </a:xfrm>
        </p:spPr>
        <p:txBody>
          <a:bodyPr>
            <a:normAutofit/>
          </a:bodyPr>
          <a:lstStyle/>
          <a:p>
            <a:r>
              <a:rPr lang="en-US" sz="3600" spc="-20" dirty="0">
                <a:latin typeface="Arial"/>
                <a:cs typeface="Arial"/>
              </a:rPr>
              <a:t>LSTM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64AC9B-30DE-34A2-BD6B-BF3479121734}"/>
              </a:ext>
            </a:extLst>
          </p:cNvPr>
          <p:cNvSpPr txBox="1"/>
          <p:nvPr/>
        </p:nvSpPr>
        <p:spPr>
          <a:xfrm>
            <a:off x="1201919" y="1005841"/>
            <a:ext cx="10407457" cy="991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080">
              <a:lnSpc>
                <a:spcPts val="2380"/>
              </a:lnSpc>
              <a:spcBef>
                <a:spcPts val="195"/>
              </a:spcBef>
            </a:pPr>
            <a:r>
              <a:rPr lang="en-US" sz="1800" dirty="0">
                <a:latin typeface="Arial"/>
                <a:cs typeface="Arial"/>
              </a:rPr>
              <a:t>Long</a:t>
            </a:r>
            <a:r>
              <a:rPr lang="en-US" sz="1800" spc="-5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short-term</a:t>
            </a:r>
            <a:r>
              <a:rPr lang="en-US" sz="1800" spc="-4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memory</a:t>
            </a:r>
            <a:r>
              <a:rPr lang="en-US" sz="1800" spc="-5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is</a:t>
            </a:r>
            <a:r>
              <a:rPr lang="en-US" sz="1800" spc="-4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an</a:t>
            </a:r>
            <a:r>
              <a:rPr lang="en-US" sz="1800" spc="-4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artificial</a:t>
            </a:r>
            <a:r>
              <a:rPr lang="en-US" sz="1800" spc="-5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recurrent</a:t>
            </a:r>
            <a:r>
              <a:rPr lang="en-US" sz="1800" spc="-4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neural</a:t>
            </a:r>
            <a:r>
              <a:rPr lang="en-US" sz="1800" spc="-45" dirty="0">
                <a:latin typeface="Arial"/>
                <a:cs typeface="Arial"/>
              </a:rPr>
              <a:t> </a:t>
            </a:r>
            <a:r>
              <a:rPr lang="en-US" sz="1800" spc="-10" dirty="0">
                <a:latin typeface="Arial"/>
                <a:cs typeface="Arial"/>
              </a:rPr>
              <a:t>network </a:t>
            </a:r>
            <a:r>
              <a:rPr lang="en-US" sz="1800" dirty="0">
                <a:latin typeface="Arial"/>
                <a:cs typeface="Arial"/>
              </a:rPr>
              <a:t>architecture.</a:t>
            </a:r>
            <a:r>
              <a:rPr lang="en-US" sz="1800" spc="-5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LSTM</a:t>
            </a:r>
            <a:r>
              <a:rPr lang="en-US" sz="1800" spc="-5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has</a:t>
            </a:r>
            <a:r>
              <a:rPr lang="en-US" sz="1800" spc="-5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feedback</a:t>
            </a:r>
            <a:r>
              <a:rPr lang="en-US" sz="1800" spc="-5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relations,</a:t>
            </a:r>
            <a:r>
              <a:rPr lang="en-US" sz="1800" spc="-5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unlike</a:t>
            </a:r>
            <a:r>
              <a:rPr lang="en-US" sz="1800" spc="-50" dirty="0">
                <a:latin typeface="Arial"/>
                <a:cs typeface="Arial"/>
              </a:rPr>
              <a:t> </a:t>
            </a:r>
            <a:r>
              <a:rPr lang="en-US" sz="1800" spc="-10" dirty="0">
                <a:latin typeface="Arial"/>
                <a:cs typeface="Arial"/>
              </a:rPr>
              <a:t>normal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sz="1800" spc="-10" dirty="0">
                <a:latin typeface="Arial"/>
                <a:cs typeface="Arial"/>
              </a:rPr>
              <a:t>feed-</a:t>
            </a:r>
            <a:r>
              <a:rPr lang="en-US" sz="1800" dirty="0">
                <a:latin typeface="Arial"/>
                <a:cs typeface="Arial"/>
              </a:rPr>
              <a:t>forward</a:t>
            </a:r>
            <a:r>
              <a:rPr lang="en-US" sz="1800" spc="-4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neural</a:t>
            </a:r>
            <a:r>
              <a:rPr lang="en-US" sz="1800" spc="-4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networks.</a:t>
            </a:r>
            <a:r>
              <a:rPr lang="en-US" sz="1800" spc="-4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It</a:t>
            </a:r>
            <a:r>
              <a:rPr lang="en-US" sz="1800" spc="-4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can</a:t>
            </a:r>
            <a:r>
              <a:rPr lang="en-US" sz="1800" spc="-4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handle</a:t>
            </a:r>
            <a:r>
              <a:rPr lang="en-US" sz="1800" spc="-4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not</a:t>
            </a:r>
            <a:r>
              <a:rPr lang="en-US" sz="1800" spc="-4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just</a:t>
            </a:r>
            <a:r>
              <a:rPr lang="en-US" sz="1800" spc="-4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single</a:t>
            </a:r>
            <a:r>
              <a:rPr lang="en-US" sz="1800" spc="-40" dirty="0">
                <a:latin typeface="Arial"/>
                <a:cs typeface="Arial"/>
              </a:rPr>
              <a:t> </a:t>
            </a:r>
            <a:r>
              <a:rPr lang="en-US" sz="1800" spc="-20" dirty="0">
                <a:latin typeface="Arial"/>
                <a:cs typeface="Arial"/>
              </a:rPr>
              <a:t>data </a:t>
            </a:r>
            <a:r>
              <a:rPr lang="en-US" sz="1800" dirty="0">
                <a:latin typeface="Arial"/>
                <a:cs typeface="Arial"/>
              </a:rPr>
              <a:t>points,</a:t>
            </a:r>
            <a:r>
              <a:rPr lang="en-US" sz="1800" spc="-4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but</a:t>
            </a:r>
            <a:r>
              <a:rPr lang="en-US" sz="1800" spc="-4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also</a:t>
            </a:r>
            <a:r>
              <a:rPr lang="en-US" sz="1800" spc="-4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whole</a:t>
            </a:r>
            <a:r>
              <a:rPr lang="en-US" sz="1800" spc="-4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data</a:t>
            </a:r>
            <a:r>
              <a:rPr lang="en-US" sz="1800" spc="-40" dirty="0">
                <a:latin typeface="Arial"/>
                <a:cs typeface="Arial"/>
              </a:rPr>
              <a:t> </a:t>
            </a:r>
            <a:r>
              <a:rPr lang="en-US" sz="1800" spc="-10" dirty="0">
                <a:latin typeface="Arial"/>
                <a:cs typeface="Arial"/>
              </a:rPr>
              <a:t>sequences.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7" name="object 6">
            <a:extLst>
              <a:ext uri="{FF2B5EF4-FFF2-40B4-BE49-F238E27FC236}">
                <a16:creationId xmlns:a16="http://schemas.microsoft.com/office/drawing/2014/main" id="{7D425811-95D1-55DC-1688-DCCC5825C0A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1919" y="2422416"/>
            <a:ext cx="10407456" cy="382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35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3A04314-CDB0-5F70-6287-CBF28B93C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2" y="195945"/>
            <a:ext cx="3004455" cy="692330"/>
          </a:xfrm>
        </p:spPr>
        <p:txBody>
          <a:bodyPr>
            <a:normAutofit/>
          </a:bodyPr>
          <a:lstStyle/>
          <a:p>
            <a:r>
              <a:rPr lang="en-US" sz="3600" spc="-20" dirty="0">
                <a:latin typeface="Arial"/>
                <a:cs typeface="Arial"/>
              </a:rPr>
              <a:t>Bi-LSTM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FBDFBC-3AA4-E6C0-6CED-66D86A00BB08}"/>
              </a:ext>
            </a:extLst>
          </p:cNvPr>
          <p:cNvSpPr txBox="1"/>
          <p:nvPr/>
        </p:nvSpPr>
        <p:spPr>
          <a:xfrm>
            <a:off x="1201919" y="1005841"/>
            <a:ext cx="10407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5"/>
              </a:spcBef>
            </a:pPr>
            <a:r>
              <a:rPr lang="en-US" sz="1800" spc="-10" dirty="0">
                <a:latin typeface="Arial"/>
                <a:cs typeface="Arial"/>
              </a:rPr>
              <a:t>Bidirectional</a:t>
            </a:r>
            <a:r>
              <a:rPr lang="en-US" sz="1800" spc="-25" dirty="0">
                <a:latin typeface="Arial"/>
                <a:cs typeface="Arial"/>
              </a:rPr>
              <a:t> </a:t>
            </a:r>
            <a:r>
              <a:rPr lang="en-US" sz="1800" spc="-20" dirty="0">
                <a:latin typeface="Arial"/>
                <a:cs typeface="Arial"/>
              </a:rPr>
              <a:t>LSTMs(Bi-</a:t>
            </a:r>
            <a:r>
              <a:rPr lang="en-US" sz="1800" dirty="0">
                <a:latin typeface="Arial"/>
                <a:cs typeface="Arial"/>
              </a:rPr>
              <a:t>LSTM)</a:t>
            </a:r>
            <a:r>
              <a:rPr lang="en-US" sz="1800" spc="-2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are</a:t>
            </a:r>
            <a:r>
              <a:rPr lang="en-US" sz="1800" spc="-2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a</a:t>
            </a:r>
            <a:r>
              <a:rPr lang="en-US" sz="1800" spc="-2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type</a:t>
            </a:r>
            <a:r>
              <a:rPr lang="en-US" sz="1800" spc="-2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of</a:t>
            </a:r>
            <a:r>
              <a:rPr lang="en-US" sz="1800" spc="-2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LSTM</a:t>
            </a:r>
            <a:r>
              <a:rPr lang="en-US" sz="1800" spc="-2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that</a:t>
            </a:r>
            <a:r>
              <a:rPr lang="en-US" sz="1800" spc="-2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can</a:t>
            </a:r>
            <a:r>
              <a:rPr lang="en-US" sz="1800" spc="-25" dirty="0">
                <a:latin typeface="Arial"/>
                <a:cs typeface="Arial"/>
              </a:rPr>
              <a:t> be </a:t>
            </a:r>
            <a:r>
              <a:rPr lang="en-US" sz="1800" dirty="0">
                <a:latin typeface="Arial"/>
                <a:cs typeface="Arial"/>
              </a:rPr>
              <a:t>used</a:t>
            </a:r>
            <a:r>
              <a:rPr lang="en-US" sz="1800" spc="-7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to</a:t>
            </a:r>
            <a:r>
              <a:rPr lang="en-US" sz="1800" spc="-7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increase</a:t>
            </a:r>
            <a:r>
              <a:rPr lang="en-US" sz="1800" spc="-6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model</a:t>
            </a:r>
            <a:r>
              <a:rPr lang="en-US" sz="1800" spc="-7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performance</a:t>
            </a:r>
            <a:r>
              <a:rPr lang="en-US" sz="1800" spc="-6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in</a:t>
            </a:r>
            <a:r>
              <a:rPr lang="en-US" sz="1800" spc="-7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sequence</a:t>
            </a:r>
            <a:r>
              <a:rPr lang="en-US" sz="1800" spc="-70" dirty="0">
                <a:latin typeface="Arial"/>
                <a:cs typeface="Arial"/>
              </a:rPr>
              <a:t> </a:t>
            </a:r>
            <a:r>
              <a:rPr lang="en-US" sz="1800" spc="-10" dirty="0">
                <a:latin typeface="Arial"/>
                <a:cs typeface="Arial"/>
              </a:rPr>
              <a:t>classification </a:t>
            </a:r>
            <a:r>
              <a:rPr lang="en-US" sz="1800" dirty="0">
                <a:latin typeface="Arial"/>
                <a:cs typeface="Arial"/>
              </a:rPr>
              <a:t>problems.</a:t>
            </a:r>
            <a:r>
              <a:rPr lang="en-US" sz="1800" spc="-45" dirty="0">
                <a:latin typeface="Arial"/>
                <a:cs typeface="Arial"/>
              </a:rPr>
              <a:t> </a:t>
            </a:r>
            <a:r>
              <a:rPr lang="en-US" sz="1800" spc="-10" dirty="0">
                <a:latin typeface="Arial"/>
                <a:cs typeface="Arial"/>
              </a:rPr>
              <a:t>Bidirectional</a:t>
            </a:r>
            <a:r>
              <a:rPr lang="en-US" sz="1800" spc="-4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LSTMs</a:t>
            </a:r>
            <a:r>
              <a:rPr lang="en-US" sz="1800" spc="-4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train</a:t>
            </a:r>
            <a:r>
              <a:rPr lang="en-US" sz="1800" spc="-4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two</a:t>
            </a:r>
            <a:r>
              <a:rPr lang="en-US" sz="1800" spc="-4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instead</a:t>
            </a:r>
            <a:r>
              <a:rPr lang="en-US" sz="1800" spc="-4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of</a:t>
            </a:r>
            <a:r>
              <a:rPr lang="en-US" sz="1800" spc="-4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one</a:t>
            </a:r>
            <a:r>
              <a:rPr lang="en-US" sz="1800" spc="-45" dirty="0">
                <a:latin typeface="Arial"/>
                <a:cs typeface="Arial"/>
              </a:rPr>
              <a:t> </a:t>
            </a:r>
            <a:r>
              <a:rPr lang="en-US" sz="1800" spc="-20" dirty="0">
                <a:latin typeface="Arial"/>
                <a:cs typeface="Arial"/>
              </a:rPr>
              <a:t>LSTM </a:t>
            </a:r>
            <a:r>
              <a:rPr lang="en-US" sz="1800" dirty="0">
                <a:latin typeface="Arial"/>
                <a:cs typeface="Arial"/>
              </a:rPr>
              <a:t>on</a:t>
            </a:r>
            <a:r>
              <a:rPr lang="en-US" sz="1800" spc="-4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the</a:t>
            </a:r>
            <a:r>
              <a:rPr lang="en-US" sz="1800" spc="-4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input</a:t>
            </a:r>
            <a:r>
              <a:rPr lang="en-US" sz="1800" spc="-4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sequence</a:t>
            </a:r>
            <a:r>
              <a:rPr lang="en-US" sz="1800" spc="-4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in</a:t>
            </a:r>
            <a:r>
              <a:rPr lang="en-US" sz="1800" spc="-4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problems</a:t>
            </a:r>
            <a:r>
              <a:rPr lang="en-US" sz="1800" spc="-4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where</a:t>
            </a:r>
            <a:r>
              <a:rPr lang="en-US" sz="1800" spc="-4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all</a:t>
            </a:r>
            <a:r>
              <a:rPr lang="en-US" sz="1800" spc="-4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timesteps</a:t>
            </a:r>
            <a:r>
              <a:rPr lang="en-US" sz="1800" spc="-4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of</a:t>
            </a:r>
            <a:r>
              <a:rPr lang="en-US" sz="1800" spc="-40" dirty="0">
                <a:latin typeface="Arial"/>
                <a:cs typeface="Arial"/>
              </a:rPr>
              <a:t> </a:t>
            </a:r>
            <a:r>
              <a:rPr lang="en-US" sz="1800" spc="-25" dirty="0">
                <a:latin typeface="Arial"/>
                <a:cs typeface="Arial"/>
              </a:rPr>
              <a:t>the </a:t>
            </a:r>
            <a:r>
              <a:rPr lang="en-US" sz="1800" dirty="0">
                <a:latin typeface="Arial"/>
                <a:cs typeface="Arial"/>
              </a:rPr>
              <a:t>input</a:t>
            </a:r>
            <a:r>
              <a:rPr lang="en-US" sz="1800" spc="-7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sequence</a:t>
            </a:r>
            <a:r>
              <a:rPr lang="en-US" sz="1800" spc="-7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are</a:t>
            </a:r>
            <a:r>
              <a:rPr lang="en-US" sz="1800" spc="-70" dirty="0">
                <a:latin typeface="Arial"/>
                <a:cs typeface="Arial"/>
              </a:rPr>
              <a:t> </a:t>
            </a:r>
            <a:r>
              <a:rPr lang="en-US" sz="1800" spc="-10" dirty="0">
                <a:latin typeface="Arial"/>
                <a:cs typeface="Arial"/>
              </a:rPr>
              <a:t>visible.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9" name="object 6">
            <a:extLst>
              <a:ext uri="{FF2B5EF4-FFF2-40B4-BE49-F238E27FC236}">
                <a16:creationId xmlns:a16="http://schemas.microsoft.com/office/drawing/2014/main" id="{FE2F7D3B-49C4-CAC7-ED61-1B458E14F65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8091" y="2142309"/>
            <a:ext cx="10280469" cy="416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233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016BB2-3F08-0E04-30FD-40EA10C1A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2" y="195945"/>
            <a:ext cx="3958044" cy="809896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Arial"/>
                <a:cs typeface="Arial"/>
              </a:rPr>
              <a:t>Sample</a:t>
            </a:r>
            <a:r>
              <a:rPr lang="en-US" sz="3600" spc="-130" dirty="0">
                <a:latin typeface="Arial"/>
                <a:cs typeface="Arial"/>
              </a:rPr>
              <a:t> </a:t>
            </a:r>
            <a:r>
              <a:rPr lang="en-US" sz="3600" spc="-10" dirty="0">
                <a:latin typeface="Arial"/>
                <a:cs typeface="Arial"/>
              </a:rPr>
              <a:t>Output</a:t>
            </a:r>
            <a:endParaRPr lang="en-US" dirty="0"/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3D8A009D-AD8C-FF66-5E6A-42F153C0120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2514" y="1005841"/>
            <a:ext cx="10633166" cy="50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57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9085AC8-BEC4-6998-A580-27DD4E7E6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2" y="195945"/>
            <a:ext cx="3644535" cy="596758"/>
          </a:xfrm>
        </p:spPr>
        <p:txBody>
          <a:bodyPr>
            <a:normAutofit/>
          </a:bodyPr>
          <a:lstStyle/>
          <a:p>
            <a:r>
              <a:rPr lang="en-US" spc="-20" dirty="0">
                <a:latin typeface="Arial"/>
                <a:cs typeface="Arial"/>
              </a:rPr>
              <a:t>DELIVERABLEs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CEDA68-0464-812E-6797-1E8F0264B6B9}"/>
              </a:ext>
            </a:extLst>
          </p:cNvPr>
          <p:cNvSpPr txBox="1"/>
          <p:nvPr/>
        </p:nvSpPr>
        <p:spPr>
          <a:xfrm>
            <a:off x="457336" y="1097279"/>
            <a:ext cx="109073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2400" b="1" i="0" dirty="0">
                <a:effectLst/>
                <a:latin typeface="Söhne"/>
              </a:rPr>
              <a:t>Performance Metrics Report</a:t>
            </a:r>
            <a:endParaRPr lang="en-US" sz="2400" b="0" i="0" dirty="0">
              <a:effectLst/>
              <a:latin typeface="Söhne"/>
            </a:endParaRPr>
          </a:p>
          <a:p>
            <a:pPr lvl="1" algn="l"/>
            <a:r>
              <a:rPr lang="en-US" sz="2400" b="0" i="0" dirty="0">
                <a:effectLst/>
                <a:latin typeface="Söhne"/>
              </a:rPr>
              <a:t>Report on classifier performance metrics.</a:t>
            </a:r>
          </a:p>
          <a:p>
            <a:pPr algn="l">
              <a:buFont typeface="+mj-lt"/>
              <a:buAutoNum type="arabicPeriod"/>
            </a:pPr>
            <a:r>
              <a:rPr lang="en-US" sz="2400" b="1" i="0" dirty="0">
                <a:effectLst/>
                <a:latin typeface="Söhne"/>
              </a:rPr>
              <a:t>User Documentation Manual</a:t>
            </a:r>
            <a:endParaRPr lang="en-US" sz="2400" b="0" i="0" dirty="0">
              <a:effectLst/>
              <a:latin typeface="Söhne"/>
            </a:endParaRPr>
          </a:p>
          <a:p>
            <a:pPr lvl="1" algn="l"/>
            <a:r>
              <a:rPr lang="en-US" sz="2400" b="0" i="0" dirty="0">
                <a:effectLst/>
                <a:latin typeface="Söhne"/>
              </a:rPr>
              <a:t>Manual for project understanding and usage instructions.</a:t>
            </a:r>
          </a:p>
          <a:p>
            <a:pPr algn="l">
              <a:buFont typeface="+mj-lt"/>
              <a:buAutoNum type="arabicPeriod"/>
            </a:pPr>
            <a:r>
              <a:rPr lang="en-US" sz="2400" b="1" i="0" dirty="0">
                <a:effectLst/>
                <a:latin typeface="Söhne"/>
              </a:rPr>
              <a:t>Code Repository</a:t>
            </a:r>
            <a:endParaRPr lang="en-US" sz="2400" b="0" i="0" dirty="0">
              <a:effectLst/>
              <a:latin typeface="Söhne"/>
            </a:endParaRPr>
          </a:p>
          <a:p>
            <a:pPr lvl="1" algn="l"/>
            <a:r>
              <a:rPr lang="en-US" sz="2400" b="0" i="0" dirty="0">
                <a:effectLst/>
                <a:latin typeface="Söhne"/>
              </a:rPr>
              <a:t>GitHub repository containing all project code.</a:t>
            </a:r>
          </a:p>
          <a:p>
            <a:pPr algn="l">
              <a:buFont typeface="+mj-lt"/>
              <a:buAutoNum type="arabicPeriod"/>
            </a:pPr>
            <a:r>
              <a:rPr lang="en-US" sz="2400" b="1" i="0" dirty="0">
                <a:effectLst/>
                <a:latin typeface="Söhne"/>
              </a:rPr>
              <a:t>Presentation Slides</a:t>
            </a:r>
            <a:endParaRPr lang="en-US" sz="2400" b="0" i="0" dirty="0">
              <a:effectLst/>
              <a:latin typeface="Söhne"/>
            </a:endParaRPr>
          </a:p>
          <a:p>
            <a:pPr lvl="1" algn="l"/>
            <a:r>
              <a:rPr lang="en-US" sz="2400" b="0" i="0" dirty="0">
                <a:effectLst/>
                <a:latin typeface="Söhne"/>
              </a:rPr>
              <a:t>Concise slides summarizing project findings..</a:t>
            </a:r>
          </a:p>
        </p:txBody>
      </p:sp>
    </p:spTree>
    <p:extLst>
      <p:ext uri="{BB962C8B-B14F-4D97-AF65-F5344CB8AC3E}">
        <p14:creationId xmlns:p14="http://schemas.microsoft.com/office/powerpoint/2010/main" val="3139847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D50702F-9B5E-EFBA-0A6E-840F45937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2" y="195944"/>
            <a:ext cx="6048101" cy="692329"/>
          </a:xfrm>
        </p:spPr>
        <p:txBody>
          <a:bodyPr>
            <a:normAutofit/>
          </a:bodyPr>
          <a:lstStyle/>
          <a:p>
            <a:r>
              <a:rPr lang="en-US" dirty="0"/>
              <a:t>Evaluation Methodology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3E4C3A-101E-3CA4-8DF9-D9D34B0D5F25}"/>
              </a:ext>
            </a:extLst>
          </p:cNvPr>
          <p:cNvSpPr txBox="1"/>
          <p:nvPr/>
        </p:nvSpPr>
        <p:spPr>
          <a:xfrm>
            <a:off x="457336" y="1097279"/>
            <a:ext cx="1090735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Model Accuracy Assessment:</a:t>
            </a:r>
            <a:endParaRPr lang="en-US" b="0" i="0" dirty="0"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Metric:</a:t>
            </a:r>
            <a:r>
              <a:rPr lang="en-US" b="0" i="0" dirty="0">
                <a:effectLst/>
                <a:latin typeface="Söhne"/>
              </a:rPr>
              <a:t> Accuracy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Evaluation:</a:t>
            </a:r>
            <a:r>
              <a:rPr lang="en-US" b="0" i="0" dirty="0">
                <a:effectLst/>
                <a:latin typeface="Söhne"/>
              </a:rPr>
              <a:t> Measure the overall correctness of the model's metaphor predictions.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Classifier Precision Analysis:</a:t>
            </a:r>
            <a:endParaRPr lang="en-US" b="0" i="0" dirty="0"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Metric:</a:t>
            </a:r>
            <a:r>
              <a:rPr lang="en-US" b="0" i="0" dirty="0">
                <a:effectLst/>
                <a:latin typeface="Söhne"/>
              </a:rPr>
              <a:t> Precision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Evaluation:</a:t>
            </a:r>
            <a:r>
              <a:rPr lang="en-US" b="0" i="0" dirty="0">
                <a:effectLst/>
                <a:latin typeface="Söhne"/>
              </a:rPr>
              <a:t> Assess the proportion of true positives among predicted positives for each classifier (DNN, LSTM, Bi-LSTM).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Classifier Recall Examination:</a:t>
            </a:r>
            <a:endParaRPr lang="en-US" b="0" i="0" dirty="0"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Metric:</a:t>
            </a:r>
            <a:r>
              <a:rPr lang="en-US" b="0" i="0" dirty="0">
                <a:effectLst/>
                <a:latin typeface="Söhne"/>
              </a:rPr>
              <a:t> Recall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Evaluation:</a:t>
            </a:r>
            <a:r>
              <a:rPr lang="en-US" b="0" i="0" dirty="0">
                <a:effectLst/>
                <a:latin typeface="Söhne"/>
              </a:rPr>
              <a:t> Examine the proportion of true positives among actual positives for each classifier.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F1 Score Calculation:</a:t>
            </a:r>
            <a:endParaRPr lang="en-US" b="0" i="0" dirty="0"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Metric:</a:t>
            </a:r>
            <a:r>
              <a:rPr lang="en-US" b="0" i="0" dirty="0">
                <a:effectLst/>
                <a:latin typeface="Söhne"/>
              </a:rPr>
              <a:t> F1 Score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Evaluation:</a:t>
            </a:r>
            <a:r>
              <a:rPr lang="en-US" b="0" i="0" dirty="0">
                <a:effectLst/>
                <a:latin typeface="Söhne"/>
              </a:rPr>
              <a:t> Calculate the harmonic mean of precision and recall for a balanced assessment of classifier performance.</a:t>
            </a:r>
          </a:p>
          <a:p>
            <a:pPr algn="l"/>
            <a:endParaRPr lang="en-US" sz="2400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097671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DC713A-D510-C0EF-E1FB-549A852F8349}"/>
              </a:ext>
            </a:extLst>
          </p:cNvPr>
          <p:cNvSpPr txBox="1"/>
          <p:nvPr/>
        </p:nvSpPr>
        <p:spPr>
          <a:xfrm flipH="1">
            <a:off x="3751536" y="2488676"/>
            <a:ext cx="46889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10454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5265F2-049B-1094-001E-AF8F0B0C4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668" y="1583473"/>
            <a:ext cx="8619892" cy="4327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latin typeface="Arial"/>
                <a:cs typeface="Arial"/>
              </a:rPr>
              <a:t>Metaphor</a:t>
            </a:r>
            <a:r>
              <a:rPr lang="en-US" sz="3600" b="1" spc="-105" dirty="0">
                <a:latin typeface="Arial"/>
                <a:cs typeface="Arial"/>
              </a:rPr>
              <a:t> </a:t>
            </a:r>
            <a:r>
              <a:rPr lang="en-US" sz="3600" b="1" dirty="0">
                <a:latin typeface="Arial"/>
                <a:cs typeface="Arial"/>
              </a:rPr>
              <a:t>Detection</a:t>
            </a:r>
            <a:r>
              <a:rPr lang="en-US" sz="3600" b="1" spc="-105" dirty="0">
                <a:latin typeface="Arial"/>
                <a:cs typeface="Arial"/>
              </a:rPr>
              <a:t> </a:t>
            </a:r>
            <a:r>
              <a:rPr lang="en-US" sz="3600" b="1" dirty="0">
                <a:latin typeface="Arial"/>
                <a:cs typeface="Arial"/>
              </a:rPr>
              <a:t>using</a:t>
            </a:r>
            <a:r>
              <a:rPr lang="en-US" sz="3600" b="1" spc="-100" dirty="0">
                <a:latin typeface="Arial"/>
                <a:cs typeface="Arial"/>
              </a:rPr>
              <a:t> </a:t>
            </a:r>
            <a:r>
              <a:rPr lang="en-US" sz="3600" b="1" spc="-20" dirty="0">
                <a:latin typeface="Arial"/>
                <a:cs typeface="Arial"/>
              </a:rPr>
              <a:t>Transfer</a:t>
            </a:r>
            <a:r>
              <a:rPr lang="en-US" sz="3600" b="1" spc="-105" dirty="0">
                <a:latin typeface="Arial"/>
                <a:cs typeface="Arial"/>
              </a:rPr>
              <a:t> </a:t>
            </a:r>
            <a:r>
              <a:rPr lang="en-US" sz="3600" b="1" spc="-10" dirty="0">
                <a:latin typeface="Arial"/>
                <a:cs typeface="Arial"/>
              </a:rPr>
              <a:t>Learning</a:t>
            </a:r>
            <a:endParaRPr lang="en-US" sz="28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521CE16-4382-4ADD-A672-5B83E73341A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930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4833"/>
    </mc:Choice>
    <mc:Fallback xmlns="">
      <p:transition spd="slow" advTm="4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57B638F9-9940-4B90-AC93-727DAAD3D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1999"/>
            <a:ext cx="12192000" cy="2286002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33601A-4B9D-2A8D-7D7E-791CFD5BE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96" y="150702"/>
            <a:ext cx="10364451" cy="758380"/>
          </a:xfrm>
        </p:spPr>
        <p:txBody>
          <a:bodyPr>
            <a:normAutofit/>
          </a:bodyPr>
          <a:lstStyle/>
          <a:p>
            <a:r>
              <a:rPr lang="en-US" dirty="0"/>
              <a:t>Statement of project Objectives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A3D911F-D64A-467A-8298-5EA91270A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489"/>
          <a:stretch/>
        </p:blipFill>
        <p:spPr>
          <a:xfrm>
            <a:off x="0" y="-2"/>
            <a:ext cx="12192000" cy="181816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32CA630-A42D-63C2-63C4-80C43A7CC126}"/>
              </a:ext>
            </a:extLst>
          </p:cNvPr>
          <p:cNvSpPr txBox="1"/>
          <p:nvPr/>
        </p:nvSpPr>
        <p:spPr>
          <a:xfrm>
            <a:off x="-9832" y="5616832"/>
            <a:ext cx="3940279" cy="42811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endParaRPr lang="en-US"/>
          </a:p>
        </p:txBody>
      </p:sp>
      <p:graphicFrame>
        <p:nvGraphicFramePr>
          <p:cNvPr id="25" name="Content Placeholder 3">
            <a:extLst>
              <a:ext uri="{FF2B5EF4-FFF2-40B4-BE49-F238E27FC236}">
                <a16:creationId xmlns:a16="http://schemas.microsoft.com/office/drawing/2014/main" id="{CD4A3BF0-2CFE-A4F7-52DE-49EBCE516E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2858738"/>
              </p:ext>
            </p:extLst>
          </p:nvPr>
        </p:nvGraphicFramePr>
        <p:xfrm>
          <a:off x="1286935" y="1449977"/>
          <a:ext cx="9685865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AF466A5-CDFE-8DBA-2618-C41566EB36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01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850"/>
    </mc:Choice>
    <mc:Fallback xmlns="">
      <p:transition spd="slow" advTm="59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38619-411A-B669-3F4A-F616B8355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051" y="104503"/>
            <a:ext cx="11582399" cy="1449977"/>
          </a:xfrm>
        </p:spPr>
        <p:txBody>
          <a:bodyPr>
            <a:normAutofit fontScale="90000"/>
          </a:bodyPr>
          <a:lstStyle/>
          <a:p>
            <a:r>
              <a:rPr lang="en-US" dirty="0"/>
              <a:t>Statement of Value : Capture nuanced layers of meaning in metaphorical language, surpassing literal interpretations.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FB2F67-B5F7-2580-7C77-E380B90932E4}"/>
              </a:ext>
            </a:extLst>
          </p:cNvPr>
          <p:cNvSpPr txBox="1"/>
          <p:nvPr/>
        </p:nvSpPr>
        <p:spPr>
          <a:xfrm>
            <a:off x="718457" y="1554480"/>
            <a:ext cx="111164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ECECF1"/>
                </a:solidFill>
                <a:effectLst/>
                <a:latin typeface="Söhne"/>
              </a:rPr>
              <a:t>1. Advanced Text Understanding:</a:t>
            </a:r>
            <a:endParaRPr lang="en-US" b="0" i="0" dirty="0">
              <a:solidFill>
                <a:srgbClr val="ECECF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Contribute to sophisticated text comprehension.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Enable systems to discern implicit meanings and nuances in metaphorical expressions.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Facilitate accurate and context-aware language processing.</a:t>
            </a:r>
          </a:p>
          <a:p>
            <a:pPr algn="l"/>
            <a:r>
              <a:rPr lang="en-US" b="1" i="0" dirty="0">
                <a:solidFill>
                  <a:srgbClr val="ECECF1"/>
                </a:solidFill>
                <a:effectLst/>
                <a:latin typeface="Söhne"/>
              </a:rPr>
              <a:t>2. Improved Human-Computer Interaction:</a:t>
            </a:r>
            <a:endParaRPr lang="en-US" b="0" i="0" dirty="0">
              <a:solidFill>
                <a:srgbClr val="ECECF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Elevate interaction by understanding the subtleties of metaphorical communication.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Enhance virtual assistants, chatbots, and natural language interfaces for greater user intuitiveness.</a:t>
            </a:r>
          </a:p>
          <a:p>
            <a:pPr algn="l"/>
            <a:r>
              <a:rPr lang="en-US" b="1" i="0" dirty="0">
                <a:solidFill>
                  <a:srgbClr val="ECECF1"/>
                </a:solidFill>
                <a:effectLst/>
                <a:latin typeface="Söhne"/>
              </a:rPr>
              <a:t>3. Enhanced Content Analysis:</a:t>
            </a:r>
            <a:endParaRPr lang="en-US" b="0" i="0" dirty="0">
              <a:solidFill>
                <a:srgbClr val="ECECF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Crucial for sentiment analysis, marketing, and social media monitoring.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Contribute to more nuanced content analysis, revealing hidden sentiments and trends.</a:t>
            </a:r>
          </a:p>
          <a:p>
            <a:pPr algn="l"/>
            <a:r>
              <a:rPr lang="en-US" b="1" i="0" dirty="0">
                <a:solidFill>
                  <a:srgbClr val="ECECF1"/>
                </a:solidFill>
                <a:effectLst/>
                <a:latin typeface="Söhne"/>
              </a:rPr>
              <a:t>4. Cultural and Contextual Sensitivity:</a:t>
            </a:r>
            <a:endParaRPr lang="en-US" b="0" i="0" dirty="0">
              <a:solidFill>
                <a:srgbClr val="ECECF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Foster cultural understanding in automated systems.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Mitigate the risk of misinterpretation, promoting culturally aware applications.</a:t>
            </a:r>
          </a:p>
          <a:p>
            <a:pPr algn="l"/>
            <a:r>
              <a:rPr lang="en-US" b="1" i="0" dirty="0">
                <a:solidFill>
                  <a:srgbClr val="ECECF1"/>
                </a:solidFill>
                <a:effectLst/>
                <a:latin typeface="Söhne"/>
              </a:rPr>
              <a:t>5. Educational Tools:</a:t>
            </a:r>
            <a:endParaRPr lang="en-US" b="0" i="0" dirty="0">
              <a:solidFill>
                <a:srgbClr val="ECECF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Develop tools aiding language learners in understanding figurative language.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Positive impact on language acquisition, especially for individuals learning a second language.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20BF06D-F555-6715-5762-1025163609E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4458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3491"/>
    </mc:Choice>
    <mc:Fallback xmlns="">
      <p:transition spd="slow" advTm="234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4D5E9-AE6E-5AAE-B7DE-0D0F90398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964" y="110837"/>
            <a:ext cx="11596253" cy="1039090"/>
          </a:xfrm>
        </p:spPr>
        <p:txBody>
          <a:bodyPr>
            <a:normAutofit/>
          </a:bodyPr>
          <a:lstStyle/>
          <a:p>
            <a:r>
              <a:rPr lang="en-US" dirty="0"/>
              <a:t>State of Art AND RELEVANT WORKS </a:t>
            </a:r>
          </a:p>
        </p:txBody>
      </p:sp>
      <p:graphicFrame>
        <p:nvGraphicFramePr>
          <p:cNvPr id="25" name="Content Placeholder 6">
            <a:extLst>
              <a:ext uri="{FF2B5EF4-FFF2-40B4-BE49-F238E27FC236}">
                <a16:creationId xmlns:a16="http://schemas.microsoft.com/office/drawing/2014/main" id="{A1B005D4-F929-2640-A29F-C435372895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0484383"/>
              </p:ext>
            </p:extLst>
          </p:nvPr>
        </p:nvGraphicFramePr>
        <p:xfrm>
          <a:off x="193964" y="1025236"/>
          <a:ext cx="11596254" cy="5444835"/>
        </p:xfrm>
        <a:graphic>
          <a:graphicData uri="http://schemas.openxmlformats.org/drawingml/2006/table">
            <a:tbl>
              <a:tblPr firstRow="1" bandRow="1"/>
              <a:tblGrid>
                <a:gridCol w="502933">
                  <a:extLst>
                    <a:ext uri="{9D8B030D-6E8A-4147-A177-3AD203B41FA5}">
                      <a16:colId xmlns:a16="http://schemas.microsoft.com/office/drawing/2014/main" val="2876102350"/>
                    </a:ext>
                  </a:extLst>
                </a:gridCol>
                <a:gridCol w="1882015">
                  <a:extLst>
                    <a:ext uri="{9D8B030D-6E8A-4147-A177-3AD203B41FA5}">
                      <a16:colId xmlns:a16="http://schemas.microsoft.com/office/drawing/2014/main" val="2251123309"/>
                    </a:ext>
                  </a:extLst>
                </a:gridCol>
                <a:gridCol w="2083789">
                  <a:extLst>
                    <a:ext uri="{9D8B030D-6E8A-4147-A177-3AD203B41FA5}">
                      <a16:colId xmlns:a16="http://schemas.microsoft.com/office/drawing/2014/main" val="2860385001"/>
                    </a:ext>
                  </a:extLst>
                </a:gridCol>
                <a:gridCol w="3576918">
                  <a:extLst>
                    <a:ext uri="{9D8B030D-6E8A-4147-A177-3AD203B41FA5}">
                      <a16:colId xmlns:a16="http://schemas.microsoft.com/office/drawing/2014/main" val="3844158251"/>
                    </a:ext>
                  </a:extLst>
                </a:gridCol>
                <a:gridCol w="3550599">
                  <a:extLst>
                    <a:ext uri="{9D8B030D-6E8A-4147-A177-3AD203B41FA5}">
                      <a16:colId xmlns:a16="http://schemas.microsoft.com/office/drawing/2014/main" val="3616416911"/>
                    </a:ext>
                  </a:extLst>
                </a:gridCol>
              </a:tblGrid>
              <a:tr h="385643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 Neue" panose="02000503000000020004" pitchFamily="2" charset="0"/>
                        </a:rPr>
                        <a:t>Sl.No</a:t>
                      </a:r>
                    </a:p>
                  </a:txBody>
                  <a:tcPr marL="20731" marR="20731" marT="4146" marB="414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 Neue" panose="02000503000000020004" pitchFamily="2" charset="0"/>
                        </a:rPr>
                        <a:t>Author’s name</a:t>
                      </a:r>
                    </a:p>
                  </a:txBody>
                  <a:tcPr marL="20731" marR="20731" marT="4146" marB="414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 Neue" panose="02000503000000020004" pitchFamily="2" charset="0"/>
                        </a:rPr>
                        <a:t>Full title of paper with year</a:t>
                      </a:r>
                    </a:p>
                  </a:txBody>
                  <a:tcPr marL="20731" marR="20731" marT="4146" marB="414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 Neue" panose="02000503000000020004" pitchFamily="2" charset="0"/>
                        </a:rPr>
                        <a:t>Inference from paper</a:t>
                      </a:r>
                    </a:p>
                  </a:txBody>
                  <a:tcPr marL="20731" marR="20731" marT="4146" marB="414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 Neue" panose="02000503000000020004" pitchFamily="2" charset="0"/>
                        </a:rPr>
                        <a:t>Open problem</a:t>
                      </a:r>
                    </a:p>
                  </a:txBody>
                  <a:tcPr marL="20731" marR="20731" marT="4146" marB="414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0300238"/>
                  </a:ext>
                </a:extLst>
              </a:tr>
              <a:tr h="127896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</a:p>
                  </a:txBody>
                  <a:tcPr marL="20731" marR="20731" marT="4146" marB="414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 Neue" panose="02000503000000020004" pitchFamily="2" charset="0"/>
                        </a:rPr>
                        <a:t>Chuhan Wu , Fangzhao Wu , Yubo Chen, Sixing Wu , Zhigang Yuan, Yongfeng Huang</a:t>
                      </a:r>
                    </a:p>
                  </a:txBody>
                  <a:tcPr marL="20731" marR="20731" marT="4146" marB="414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 Neue" panose="02000503000000020004" pitchFamily="2" charset="0"/>
                        </a:rPr>
                        <a:t>Neural Metaphor Detecting with CNN-LSTM Model(2018)</a:t>
                      </a:r>
                    </a:p>
                  </a:txBody>
                  <a:tcPr marL="20731" marR="20731" marT="4146" marB="414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  <a:latin typeface="Helvetica Neue" panose="02000503000000020004" pitchFamily="2" charset="0"/>
                        </a:rPr>
                        <a:t>NLTK package for </a:t>
                      </a:r>
                      <a:r>
                        <a:rPr lang="en-US" sz="1000" dirty="0" err="1">
                          <a:effectLst/>
                          <a:latin typeface="Helvetica Neue" panose="02000503000000020004" pitchFamily="2" charset="0"/>
                        </a:rPr>
                        <a:t>lemmatization,k</a:t>
                      </a:r>
                      <a:r>
                        <a:rPr lang="en-US" sz="1000" dirty="0">
                          <a:effectLst/>
                          <a:latin typeface="Helvetica Neue" panose="02000503000000020004" pitchFamily="2" charset="0"/>
                        </a:rPr>
                        <a:t>-means for similar word </a:t>
                      </a:r>
                      <a:r>
                        <a:rPr lang="en-US" sz="1000" dirty="0" err="1">
                          <a:effectLst/>
                          <a:latin typeface="Helvetica Neue" panose="02000503000000020004" pitchFamily="2" charset="0"/>
                        </a:rPr>
                        <a:t>embeddings,CNN</a:t>
                      </a:r>
                      <a:r>
                        <a:rPr lang="en-US" sz="1000" dirty="0">
                          <a:effectLst/>
                          <a:latin typeface="Helvetica Neue" panose="02000503000000020004" pitchFamily="2" charset="0"/>
                        </a:rPr>
                        <a:t> to extract local contextual</a:t>
                      </a:r>
                    </a:p>
                    <a:p>
                      <a:r>
                        <a:rPr lang="en-US" sz="1000" dirty="0" err="1">
                          <a:effectLst/>
                          <a:latin typeface="Helvetica Neue" panose="02000503000000020004" pitchFamily="2" charset="0"/>
                        </a:rPr>
                        <a:t>information,Bi</a:t>
                      </a:r>
                      <a:r>
                        <a:rPr lang="en-US" sz="1000" dirty="0">
                          <a:effectLst/>
                          <a:latin typeface="Helvetica Neue" panose="02000503000000020004" pitchFamily="2" charset="0"/>
                        </a:rPr>
                        <a:t>-directional LSTM,CRF and </a:t>
                      </a:r>
                      <a:r>
                        <a:rPr lang="en-US" sz="1000" dirty="0" err="1">
                          <a:effectLst/>
                          <a:latin typeface="Helvetica Neue" panose="02000503000000020004" pitchFamily="2" charset="0"/>
                        </a:rPr>
                        <a:t>softmax</a:t>
                      </a:r>
                      <a:r>
                        <a:rPr lang="en-US" sz="1000" dirty="0">
                          <a:effectLst/>
                          <a:latin typeface="Helvetica Neue" panose="02000503000000020004" pitchFamily="2" charset="0"/>
                        </a:rPr>
                        <a:t> activation function</a:t>
                      </a:r>
                    </a:p>
                  </a:txBody>
                  <a:tcPr marL="20731" marR="20731" marT="4146" marB="414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 dirty="0">
                          <a:effectLst/>
                          <a:latin typeface="Helvetica Neue" panose="02000503000000020004" pitchFamily="2" charset="0"/>
                        </a:rPr>
                        <a:t>Making the existing model more efficient or making a new model with better efficiency.</a:t>
                      </a:r>
                    </a:p>
                  </a:txBody>
                  <a:tcPr marL="20731" marR="20731" marT="4146" marB="414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8166537"/>
                  </a:ext>
                </a:extLst>
              </a:tr>
              <a:tr h="981189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 Neue" panose="02000503000000020004" pitchFamily="2" charset="0"/>
                        </a:rPr>
                        <a:t>2</a:t>
                      </a:r>
                    </a:p>
                  </a:txBody>
                  <a:tcPr marL="20731" marR="20731" marT="4146" marB="414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>
                          <a:effectLst/>
                          <a:latin typeface="Helvetica Neue" panose="02000503000000020004" pitchFamily="2" charset="0"/>
                        </a:rPr>
                        <a:t>Krishnakant</a:t>
                      </a:r>
                      <a:r>
                        <a:rPr lang="en-US" sz="1000" dirty="0">
                          <a:effectLst/>
                          <a:latin typeface="Helvetica Neue" panose="02000503000000020004" pitchFamily="2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Helvetica Neue" panose="02000503000000020004" pitchFamily="2" charset="0"/>
                        </a:rPr>
                        <a:t>Swarnkar</a:t>
                      </a:r>
                      <a:r>
                        <a:rPr lang="en-US" sz="1000" dirty="0">
                          <a:effectLst/>
                          <a:latin typeface="Helvetica Neue" panose="02000503000000020004" pitchFamily="2" charset="0"/>
                        </a:rPr>
                        <a:t>, Anil Kumar Singh</a:t>
                      </a:r>
                    </a:p>
                  </a:txBody>
                  <a:tcPr marL="20731" marR="20731" marT="4146" marB="414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 Neue" panose="02000503000000020004" pitchFamily="2" charset="0"/>
                        </a:rPr>
                        <a:t>Di-LSTM Contrast : A Deep Neural Network for Metaphor Detection(2018)</a:t>
                      </a:r>
                    </a:p>
                  </a:txBody>
                  <a:tcPr marL="20731" marR="20731" marT="4146" marB="414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  <a:latin typeface="Helvetica Neue" panose="02000503000000020004" pitchFamily="2" charset="0"/>
                        </a:rPr>
                        <a:t>Bi-directional LSTM for context </a:t>
                      </a:r>
                      <a:r>
                        <a:rPr lang="en-US" sz="1000" dirty="0" err="1">
                          <a:effectLst/>
                          <a:latin typeface="Helvetica Neue" panose="02000503000000020004" pitchFamily="2" charset="0"/>
                        </a:rPr>
                        <a:t>encoding,TensorFlow</a:t>
                      </a:r>
                      <a:r>
                        <a:rPr lang="en-US" sz="1000" dirty="0">
                          <a:effectLst/>
                          <a:latin typeface="Helvetica Neue" panose="02000503000000020004" pitchFamily="2" charset="0"/>
                        </a:rPr>
                        <a:t> library in Python2 for implementation, </a:t>
                      </a:r>
                      <a:r>
                        <a:rPr lang="en-US" sz="1000" dirty="0" err="1">
                          <a:effectLst/>
                          <a:latin typeface="Helvetica Neue" panose="02000503000000020004" pitchFamily="2" charset="0"/>
                        </a:rPr>
                        <a:t>AdaGrad</a:t>
                      </a:r>
                      <a:r>
                        <a:rPr lang="en-US" sz="1000" dirty="0">
                          <a:effectLst/>
                          <a:latin typeface="Helvetica Neue" panose="02000503000000020004" pitchFamily="2" charset="0"/>
                        </a:rPr>
                        <a:t> optimizer is used for optimization</a:t>
                      </a:r>
                    </a:p>
                  </a:txBody>
                  <a:tcPr marL="20731" marR="20731" marT="4146" marB="414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 Neue" panose="02000503000000020004" pitchFamily="2" charset="0"/>
                        </a:rPr>
                        <a:t>experiment with CNNs along with LSTM.</a:t>
                      </a:r>
                    </a:p>
                    <a:p>
                      <a:r>
                        <a:rPr lang="en-US" sz="1000">
                          <a:effectLst/>
                          <a:latin typeface="Helvetica Neue" panose="02000503000000020004" pitchFamily="2" charset="0"/>
                        </a:rPr>
                        <a:t>the use of attention mechanism</a:t>
                      </a:r>
                    </a:p>
                  </a:txBody>
                  <a:tcPr marL="20731" marR="20731" marT="4146" marB="414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0505660"/>
                  </a:ext>
                </a:extLst>
              </a:tr>
              <a:tr h="1576732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 Neue" panose="02000503000000020004" pitchFamily="2" charset="0"/>
                        </a:rPr>
                        <a:t>3</a:t>
                      </a:r>
                    </a:p>
                  </a:txBody>
                  <a:tcPr marL="20731" marR="20731" marT="4146" marB="414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>
                          <a:effectLst/>
                          <a:latin typeface="Helvetica Neue" panose="02000503000000020004" pitchFamily="2" charset="0"/>
                        </a:rPr>
                        <a:t>Dongyu</a:t>
                      </a:r>
                      <a:r>
                        <a:rPr lang="en-US" sz="1000" dirty="0">
                          <a:effectLst/>
                          <a:latin typeface="Helvetica Neue" panose="02000503000000020004" pitchFamily="2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Helvetica Neue" panose="02000503000000020004" pitchFamily="2" charset="0"/>
                        </a:rPr>
                        <a:t>Zhang,Hongfei</a:t>
                      </a:r>
                      <a:r>
                        <a:rPr lang="en-US" sz="1000" dirty="0">
                          <a:effectLst/>
                          <a:latin typeface="Helvetica Neue" panose="02000503000000020004" pitchFamily="2" charset="0"/>
                        </a:rPr>
                        <a:t> Lin</a:t>
                      </a:r>
                    </a:p>
                    <a:p>
                      <a:r>
                        <a:rPr lang="en-US" sz="1000" dirty="0">
                          <a:effectLst/>
                          <a:latin typeface="Helvetica Neue" panose="02000503000000020004" pitchFamily="2" charset="0"/>
                        </a:rPr>
                        <a:t>,</a:t>
                      </a:r>
                      <a:r>
                        <a:rPr lang="en-US" sz="1000" dirty="0" err="1">
                          <a:effectLst/>
                          <a:latin typeface="Helvetica Neue" panose="02000503000000020004" pitchFamily="2" charset="0"/>
                        </a:rPr>
                        <a:t>Xikai</a:t>
                      </a:r>
                      <a:r>
                        <a:rPr lang="en-US" sz="1000" dirty="0">
                          <a:effectLst/>
                          <a:latin typeface="Helvetica Neue" panose="02000503000000020004" pitchFamily="2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Helvetica Neue" panose="02000503000000020004" pitchFamily="2" charset="0"/>
                        </a:rPr>
                        <a:t>Liu,Heting</a:t>
                      </a:r>
                      <a:r>
                        <a:rPr lang="en-US" sz="1000" dirty="0">
                          <a:effectLst/>
                          <a:latin typeface="Helvetica Neue" panose="02000503000000020004" pitchFamily="2" charset="0"/>
                        </a:rPr>
                        <a:t> Zhang, </a:t>
                      </a:r>
                      <a:r>
                        <a:rPr lang="en-US" sz="1000" dirty="0" err="1">
                          <a:effectLst/>
                          <a:latin typeface="Helvetica Neue" panose="02000503000000020004" pitchFamily="2" charset="0"/>
                        </a:rPr>
                        <a:t>Shaowu</a:t>
                      </a:r>
                      <a:r>
                        <a:rPr lang="en-US" sz="1000" dirty="0">
                          <a:effectLst/>
                          <a:latin typeface="Helvetica Neue" panose="02000503000000020004" pitchFamily="2" charset="0"/>
                        </a:rPr>
                        <a:t> Zhang</a:t>
                      </a:r>
                    </a:p>
                  </a:txBody>
                  <a:tcPr marL="20731" marR="20731" marT="4146" marB="414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 Neue" panose="02000503000000020004" pitchFamily="2" charset="0"/>
                        </a:rPr>
                        <a:t>Combining the Attention Network and Semantic Representation for Chinese Verb</a:t>
                      </a:r>
                    </a:p>
                    <a:p>
                      <a:r>
                        <a:rPr lang="en-US" sz="1000">
                          <a:effectLst/>
                          <a:latin typeface="Helvetica Neue" panose="02000503000000020004" pitchFamily="2" charset="0"/>
                        </a:rPr>
                        <a:t>Metaphor Identification(2019)</a:t>
                      </a:r>
                    </a:p>
                  </a:txBody>
                  <a:tcPr marL="20731" marR="20731" marT="4146" marB="414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  <a:latin typeface="Helvetica Neue" panose="02000503000000020004" pitchFamily="2" charset="0"/>
                        </a:rPr>
                        <a:t>Fused original word-vector with Synonym thesaurus(Synonyms2Vec).</a:t>
                      </a:r>
                    </a:p>
                    <a:p>
                      <a:r>
                        <a:rPr lang="en-US" sz="1000" dirty="0" err="1">
                          <a:effectLst/>
                          <a:latin typeface="Helvetica Neue" panose="02000503000000020004" pitchFamily="2" charset="0"/>
                        </a:rPr>
                        <a:t>MetaATA</a:t>
                      </a:r>
                      <a:r>
                        <a:rPr lang="en-US" sz="1000" dirty="0">
                          <a:effectLst/>
                          <a:latin typeface="Helvetica Neue" panose="02000503000000020004" pitchFamily="2" charset="0"/>
                        </a:rPr>
                        <a:t>-Parser model(verb metaphor attention networks model),based on SVO used to extract the subject-predicate structure in sentences automatically.</a:t>
                      </a:r>
                    </a:p>
                  </a:txBody>
                  <a:tcPr marL="20731" marR="20731" marT="4146" marB="414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  <a:latin typeface="Helvetica Neue" panose="02000503000000020004" pitchFamily="2" charset="0"/>
                        </a:rPr>
                        <a:t>Making the existing model more efficient or making a new model with better efficiency.</a:t>
                      </a:r>
                    </a:p>
                  </a:txBody>
                  <a:tcPr marL="20731" marR="20731" marT="4146" marB="414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373645"/>
                  </a:ext>
                </a:extLst>
              </a:tr>
              <a:tr h="1222311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 Neue" panose="02000503000000020004" pitchFamily="2" charset="0"/>
                        </a:rPr>
                        <a:t>4</a:t>
                      </a:r>
                    </a:p>
                  </a:txBody>
                  <a:tcPr marL="20731" marR="20731" marT="4146" marB="414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+mn-ea"/>
                          <a:cs typeface="+mn-cs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Vaibhav Kesarwani</a:t>
                      </a:r>
                      <a:r>
                        <a:rPr lang="en-US" sz="1000" kern="120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000" kern="120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+mn-ea"/>
                          <a:cs typeface="+mn-cs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Diana Inkpen</a:t>
                      </a:r>
                      <a:r>
                        <a:rPr lang="en-US" sz="1000" kern="120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000" kern="120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+mn-ea"/>
                          <a:cs typeface="+mn-cs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Stan</a:t>
                      </a:r>
                      <a:r>
                        <a:rPr lang="en-US" sz="1000" kern="120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+mn-ea"/>
                          <a:cs typeface="+mn-cs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Szpakowicz</a:t>
                      </a:r>
                      <a:r>
                        <a:rPr lang="en-US" sz="1000" kern="120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000" kern="120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+mn-ea"/>
                          <a:cs typeface="+mn-cs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Chris</a:t>
                      </a:r>
                      <a:r>
                        <a:rPr lang="en-US" sz="1000" kern="120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+mn-ea"/>
                          <a:cs typeface="+mn-cs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Tanasescu</a:t>
                      </a:r>
                      <a:endParaRPr lang="en-US" sz="1000" kern="1200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 marL="20731" marR="20731" marT="4146" marB="414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kern="1200" dirty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+mn-ea"/>
                          <a:cs typeface="+mn-cs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Metaphor Detection in a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+mn-ea"/>
                          <a:cs typeface="+mn-cs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Poetry Corpu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+mn-ea"/>
                          <a:cs typeface="+mn-cs"/>
                        </a:rPr>
                        <a:t>s(2017)</a:t>
                      </a:r>
                    </a:p>
                  </a:txBody>
                  <a:tcPr marL="20731" marR="20731" marT="4146" marB="414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  <a:latin typeface="Helvetica Neue" panose="02000503000000020004" pitchFamily="2" charset="0"/>
                        </a:rPr>
                        <a:t>POS tag sequences,Annotating the Corpus,Rule-based Metaphor Detection, Statistical-based Metaphor Detection, CNN,</a:t>
                      </a:r>
                    </a:p>
                  </a:txBody>
                  <a:tcPr marL="20731" marR="20731" marT="4146" marB="414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  <a:latin typeface="Helvetica Neue" panose="02000503000000020004" pitchFamily="2" charset="0"/>
                        </a:rPr>
                        <a:t>developing a metaphor not depending on any syntactical pattern and integrating the web application into a overall network graph analysis and visualization tool.</a:t>
                      </a:r>
                    </a:p>
                  </a:txBody>
                  <a:tcPr marL="20731" marR="20731" marT="4146" marB="4146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4381552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7568477-F10E-8FEB-0F21-92AB523F53D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1734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941"/>
    </mc:Choice>
    <mc:Fallback xmlns="">
      <p:transition spd="slow" advTm="39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EEDC5-2E28-93FF-41FA-2961724CF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18" y="138546"/>
            <a:ext cx="11984182" cy="1047704"/>
          </a:xfrm>
        </p:spPr>
        <p:txBody>
          <a:bodyPr>
            <a:normAutofit/>
          </a:bodyPr>
          <a:lstStyle/>
          <a:p>
            <a:r>
              <a:rPr lang="en-US" dirty="0"/>
              <a:t>STATE OF ART AND Relevant works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27A653E-6853-C594-3E6B-3DEA8AA204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0980304"/>
              </p:ext>
            </p:extLst>
          </p:nvPr>
        </p:nvGraphicFramePr>
        <p:xfrm>
          <a:off x="0" y="1186250"/>
          <a:ext cx="11887199" cy="5353093"/>
        </p:xfrm>
        <a:graphic>
          <a:graphicData uri="http://schemas.openxmlformats.org/drawingml/2006/table">
            <a:tbl>
              <a:tblPr firstRow="1" bandRow="1"/>
              <a:tblGrid>
                <a:gridCol w="430793">
                  <a:extLst>
                    <a:ext uri="{9D8B030D-6E8A-4147-A177-3AD203B41FA5}">
                      <a16:colId xmlns:a16="http://schemas.microsoft.com/office/drawing/2014/main" val="3383180480"/>
                    </a:ext>
                  </a:extLst>
                </a:gridCol>
                <a:gridCol w="2017442">
                  <a:extLst>
                    <a:ext uri="{9D8B030D-6E8A-4147-A177-3AD203B41FA5}">
                      <a16:colId xmlns:a16="http://schemas.microsoft.com/office/drawing/2014/main" val="4063894184"/>
                    </a:ext>
                  </a:extLst>
                </a:gridCol>
                <a:gridCol w="1985834">
                  <a:extLst>
                    <a:ext uri="{9D8B030D-6E8A-4147-A177-3AD203B41FA5}">
                      <a16:colId xmlns:a16="http://schemas.microsoft.com/office/drawing/2014/main" val="1345520609"/>
                    </a:ext>
                  </a:extLst>
                </a:gridCol>
                <a:gridCol w="3842718">
                  <a:extLst>
                    <a:ext uri="{9D8B030D-6E8A-4147-A177-3AD203B41FA5}">
                      <a16:colId xmlns:a16="http://schemas.microsoft.com/office/drawing/2014/main" val="3342109856"/>
                    </a:ext>
                  </a:extLst>
                </a:gridCol>
                <a:gridCol w="3610412">
                  <a:extLst>
                    <a:ext uri="{9D8B030D-6E8A-4147-A177-3AD203B41FA5}">
                      <a16:colId xmlns:a16="http://schemas.microsoft.com/office/drawing/2014/main" val="2635252751"/>
                    </a:ext>
                  </a:extLst>
                </a:gridCol>
              </a:tblGrid>
              <a:tr h="299894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  <a:latin typeface="Helvetica Neue" panose="02000503000000020004" pitchFamily="2" charset="0"/>
                        </a:rPr>
                        <a:t>Sl.No</a:t>
                      </a:r>
                    </a:p>
                  </a:txBody>
                  <a:tcPr marL="8540" marR="8540" marT="1708" marB="170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  <a:latin typeface="Helvetica Neue" panose="02000503000000020004" pitchFamily="2" charset="0"/>
                        </a:rPr>
                        <a:t>Author’s name</a:t>
                      </a:r>
                    </a:p>
                  </a:txBody>
                  <a:tcPr marL="8540" marR="8540" marT="1708" marB="170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  <a:latin typeface="Helvetica Neue" panose="02000503000000020004" pitchFamily="2" charset="0"/>
                        </a:rPr>
                        <a:t>Full title of paper with year</a:t>
                      </a:r>
                    </a:p>
                  </a:txBody>
                  <a:tcPr marL="8540" marR="8540" marT="1708" marB="170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  <a:latin typeface="Helvetica Neue" panose="02000503000000020004" pitchFamily="2" charset="0"/>
                        </a:rPr>
                        <a:t>Inference from paper</a:t>
                      </a:r>
                    </a:p>
                  </a:txBody>
                  <a:tcPr marL="8540" marR="8540" marT="1708" marB="170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  <a:latin typeface="Helvetica Neue" panose="02000503000000020004" pitchFamily="2" charset="0"/>
                        </a:rPr>
                        <a:t>Open problem</a:t>
                      </a:r>
                    </a:p>
                  </a:txBody>
                  <a:tcPr marL="8540" marR="8540" marT="1708" marB="170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8983272"/>
                  </a:ext>
                </a:extLst>
              </a:tr>
              <a:tr h="1010640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  <a:latin typeface="Helvetica Neue" panose="02000503000000020004" pitchFamily="2" charset="0"/>
                        </a:rPr>
                        <a:t>5</a:t>
                      </a:r>
                    </a:p>
                  </a:txBody>
                  <a:tcPr marL="8540" marR="8540" marT="1708" marB="170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  <a:latin typeface="Helvetica Neue" panose="02000503000000020004" pitchFamily="2" charset="0"/>
                        </a:rPr>
                        <a:t>Egon W. Stemle Alexander Onysko</a:t>
                      </a:r>
                    </a:p>
                  </a:txBody>
                  <a:tcPr marL="8540" marR="8540" marT="1708" marB="170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  <a:latin typeface="Helvetica Neue" panose="02000503000000020004" pitchFamily="2" charset="0"/>
                        </a:rPr>
                        <a:t>Using Language Learner Data for Metaphor Detection(2018)</a:t>
                      </a:r>
                    </a:p>
                  </a:txBody>
                  <a:tcPr marL="8540" marR="8540" marT="1708" marB="170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  <a:latin typeface="Helvetica Neue" panose="02000503000000020004" pitchFamily="2" charset="0"/>
                        </a:rPr>
                        <a:t>BiRNN with a LSTM architecture , Gensim a Python tool for unsupervised semantic modelling, Keras on top of TensorFlow,softmax as an activation function, fastText’s SkipGram model for training WE.</a:t>
                      </a:r>
                    </a:p>
                  </a:txBody>
                  <a:tcPr marL="8540" marR="8540" marT="1708" marB="170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  <a:latin typeface="Helvetica Neue" panose="02000503000000020004" pitchFamily="2" charset="0"/>
                        </a:rPr>
                        <a:t>European Network for Combining Language Learning with Crowdsourcing Techniques.</a:t>
                      </a:r>
                    </a:p>
                  </a:txBody>
                  <a:tcPr marL="8540" marR="8540" marT="1708" marB="170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2972990"/>
                  </a:ext>
                </a:extLst>
              </a:tr>
              <a:tr h="773724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  <a:latin typeface="Helvetica Neue" panose="02000503000000020004" pitchFamily="2" charset="0"/>
                        </a:rPr>
                        <a:t>6</a:t>
                      </a:r>
                    </a:p>
                  </a:txBody>
                  <a:tcPr marL="8540" marR="8540" marT="1708" marB="170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  <a:latin typeface="Helvetica Neue" panose="02000503000000020004" pitchFamily="2" charset="0"/>
                        </a:rPr>
                        <a:t>Rowan Hall </a:t>
                      </a:r>
                      <a:r>
                        <a:rPr lang="en-US" sz="900" dirty="0" err="1">
                          <a:effectLst/>
                          <a:latin typeface="Helvetica Neue" panose="02000503000000020004" pitchFamily="2" charset="0"/>
                        </a:rPr>
                        <a:t>Maudslay</a:t>
                      </a:r>
                      <a:r>
                        <a:rPr lang="en-US" sz="900" dirty="0">
                          <a:effectLst/>
                          <a:latin typeface="Helvetica Neue" panose="02000503000000020004" pitchFamily="2" charset="0"/>
                        </a:rPr>
                        <a:t> Tiago Pimentel</a:t>
                      </a:r>
                    </a:p>
                    <a:p>
                      <a:r>
                        <a:rPr lang="en-US" sz="900" dirty="0">
                          <a:effectLst/>
                          <a:latin typeface="Helvetica Neue" panose="02000503000000020004" pitchFamily="2" charset="0"/>
                        </a:rPr>
                        <a:t>Ryan </a:t>
                      </a:r>
                      <a:r>
                        <a:rPr lang="en-US" sz="900" dirty="0" err="1">
                          <a:effectLst/>
                          <a:latin typeface="Helvetica Neue" panose="02000503000000020004" pitchFamily="2" charset="0"/>
                        </a:rPr>
                        <a:t>Cotterell</a:t>
                      </a:r>
                      <a:r>
                        <a:rPr lang="en-US" sz="900" dirty="0">
                          <a:effectLst/>
                          <a:latin typeface="Helvetica Neue" panose="02000503000000020004" pitchFamily="2" charset="0"/>
                        </a:rPr>
                        <a:t> Simone Teufel</a:t>
                      </a:r>
                    </a:p>
                  </a:txBody>
                  <a:tcPr marL="8540" marR="8540" marT="1708" marB="170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  <a:latin typeface="Helvetica Neue" panose="02000503000000020004" pitchFamily="2" charset="0"/>
                        </a:rPr>
                        <a:t>Metaphor Detection Using Context and Concreteness(2020)</a:t>
                      </a:r>
                    </a:p>
                  </a:txBody>
                  <a:tcPr marL="8540" marR="8540" marT="1708" marB="170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  <a:latin typeface="Helvetica Neue" panose="02000503000000020004" pitchFamily="2" charset="0"/>
                        </a:rPr>
                        <a:t>BERT for Contextual Word Embedding, ReLU activation function,AdamW optimizer.</a:t>
                      </a:r>
                    </a:p>
                  </a:txBody>
                  <a:tcPr marL="8540" marR="8540" marT="1708" marB="170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  <a:latin typeface="Helvetica Neue" panose="02000503000000020004" pitchFamily="2" charset="0"/>
                        </a:rPr>
                        <a:t>Explore first training a model to identify concreteness in context, then fine-tuning this to metaphor identification.</a:t>
                      </a:r>
                    </a:p>
                  </a:txBody>
                  <a:tcPr marL="8540" marR="8540" marT="1708" marB="170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1716795"/>
                  </a:ext>
                </a:extLst>
              </a:tr>
              <a:tr h="1010640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  <a:latin typeface="Helvetica Neue" panose="02000503000000020004" pitchFamily="2" charset="0"/>
                        </a:rPr>
                        <a:t>7</a:t>
                      </a:r>
                    </a:p>
                  </a:txBody>
                  <a:tcPr marL="8540" marR="8540" marT="1708" marB="170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+mn-ea"/>
                          <a:cs typeface="+mn-cs"/>
                        </a:rPr>
                        <a:t>Jerry Liu, Nathan O’Hara, Alexander Rubin, Rachel Draelos, Cynthia Rudin</a:t>
                      </a:r>
                    </a:p>
                  </a:txBody>
                  <a:tcPr marL="8540" marR="8540" marT="1708" marB="170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+mn-ea"/>
                          <a:cs typeface="+mn-c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Metaphor Detection Using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+mn-ea"/>
                          <a:cs typeface="+mn-c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Contextual Word Embeddings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+mn-ea"/>
                          <a:cs typeface="+mn-c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From</a:t>
                      </a:r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+mn-ea"/>
                        <a:cs typeface="+mn-cs"/>
                      </a:endParaRPr>
                    </a:p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+mn-ea"/>
                          <a:cs typeface="+mn-c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Transformers(2020)</a:t>
                      </a:r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 marL="8540" marR="8540" marT="1708" marB="170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  <a:latin typeface="Helvetica Neue" panose="02000503000000020004" pitchFamily="2" charset="0"/>
                        </a:rPr>
                        <a:t>Propose using both BERT and </a:t>
                      </a:r>
                      <a:r>
                        <a:rPr lang="en-US" sz="900" dirty="0" err="1">
                          <a:effectLst/>
                          <a:latin typeface="Helvetica Neue" panose="02000503000000020004" pitchFamily="2" charset="0"/>
                        </a:rPr>
                        <a:t>XLNet</a:t>
                      </a:r>
                      <a:r>
                        <a:rPr lang="en-US" sz="900" dirty="0">
                          <a:effectLst/>
                          <a:latin typeface="Helvetica Neue" panose="02000503000000020004" pitchFamily="2" charset="0"/>
                        </a:rPr>
                        <a:t> language models to create contextualized embeddings and a bidirectional LSTM to identify whether a given word is a metaphor.</a:t>
                      </a:r>
                    </a:p>
                  </a:txBody>
                  <a:tcPr marL="8540" marR="8540" marT="1708" marB="170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>
                          <a:effectLst/>
                          <a:latin typeface="Helvetica Neue" panose="02000503000000020004" pitchFamily="2" charset="0"/>
                        </a:rPr>
                        <a:t>Making the existing model more efficient or making a new model with better efficiency.</a:t>
                      </a:r>
                    </a:p>
                  </a:txBody>
                  <a:tcPr marL="8540" marR="8540" marT="1708" marB="170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1587678"/>
                  </a:ext>
                </a:extLst>
              </a:tr>
              <a:tr h="1247555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  <a:latin typeface="Helvetica Neue" panose="02000503000000020004" pitchFamily="2" charset="0"/>
                        </a:rPr>
                        <a:t>8</a:t>
                      </a:r>
                    </a:p>
                  </a:txBody>
                  <a:tcPr marL="8540" marR="8540" marT="1708" marB="170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+mn-ea"/>
                          <a:cs typeface="+mn-cs"/>
                        </a:rPr>
                        <a:t>Zhilin Yang,</a:t>
                      </a:r>
                    </a:p>
                    <a:p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+mn-ea"/>
                          <a:cs typeface="+mn-cs"/>
                        </a:rPr>
                        <a:t>Zihang Dai, Yiming Yang, Jaime Carbonell, Ruslan Salakhutdinov</a:t>
                      </a:r>
                    </a:p>
                  </a:txBody>
                  <a:tcPr marL="8540" marR="8540" marT="1708" marB="170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+mn-ea"/>
                          <a:cs typeface="+mn-cs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XLNet: Generalized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+mn-ea"/>
                          <a:cs typeface="+mn-cs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Autoregressive Pre-training for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+mn-ea"/>
                          <a:cs typeface="+mn-cs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Language Understanding(2019)</a:t>
                      </a:r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 marL="8540" marR="8540" marT="1708" marB="170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  <a:latin typeface="Helvetica Neue" panose="02000503000000020004" pitchFamily="2" charset="0"/>
                        </a:rPr>
                        <a:t>propose </a:t>
                      </a:r>
                      <a:r>
                        <a:rPr lang="en-US" sz="900" dirty="0" err="1">
                          <a:effectLst/>
                          <a:latin typeface="Helvetica Neue" panose="02000503000000020004" pitchFamily="2" charset="0"/>
                        </a:rPr>
                        <a:t>XLNet</a:t>
                      </a:r>
                      <a:r>
                        <a:rPr lang="en-US" sz="900" dirty="0">
                          <a:effectLst/>
                          <a:latin typeface="Helvetica Neue" panose="02000503000000020004" pitchFamily="2" charset="0"/>
                        </a:rPr>
                        <a:t>, a generalized autoregressive pretraining method that</a:t>
                      </a:r>
                    </a:p>
                    <a:p>
                      <a:r>
                        <a:rPr lang="en-US" sz="900" dirty="0">
                          <a:effectLst/>
                          <a:latin typeface="Helvetica Neue" panose="02000503000000020004" pitchFamily="2" charset="0"/>
                        </a:rPr>
                        <a:t>integrates ideas from Transformer-XL, the</a:t>
                      </a:r>
                    </a:p>
                    <a:p>
                      <a:r>
                        <a:rPr lang="en-US" sz="900" dirty="0">
                          <a:effectLst/>
                          <a:latin typeface="Helvetica Neue" panose="02000503000000020004" pitchFamily="2" charset="0"/>
                        </a:rPr>
                        <a:t>state-of-the-art autoregressive model, into pretraining. It outperforms BERT on 20 tasks.</a:t>
                      </a:r>
                    </a:p>
                  </a:txBody>
                  <a:tcPr marL="8540" marR="8540" marT="1708" marB="170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>
                          <a:effectLst/>
                          <a:latin typeface="Helvetica Neue" panose="02000503000000020004" pitchFamily="2" charset="0"/>
                        </a:rPr>
                        <a:t>Making the existing model more efficient or making a new model with better efficiency.</a:t>
                      </a:r>
                    </a:p>
                  </a:txBody>
                  <a:tcPr marL="8540" marR="8540" marT="1708" marB="170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2883911"/>
                  </a:ext>
                </a:extLst>
              </a:tr>
              <a:tr h="1010640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  <a:latin typeface="Helvetica Neue" panose="02000503000000020004" pitchFamily="2" charset="0"/>
                        </a:rPr>
                        <a:t>9</a:t>
                      </a:r>
                    </a:p>
                  </a:txBody>
                  <a:tcPr marL="8540" marR="8540" marT="1708" marB="170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+mn-ea"/>
                          <a:cs typeface="+mn-cs"/>
                        </a:rPr>
                        <a:t>Yu Sun, Shuohuan Wang, Yukun Li, Shikun Feng, Hao Tian, Hua Wu, Haifeng Wang</a:t>
                      </a:r>
                    </a:p>
                  </a:txBody>
                  <a:tcPr marL="8540" marR="8540" marT="1708" marB="170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+mn-ea"/>
                          <a:cs typeface="+mn-cs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ERNIE 2.0: A Continual</a:t>
                      </a:r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+mn-ea"/>
                        <a:cs typeface="+mn-cs"/>
                      </a:endParaRPr>
                    </a:p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+mn-ea"/>
                          <a:cs typeface="+mn-cs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Pre-Training Framework for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+mn-ea"/>
                          <a:cs typeface="+mn-cs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Language Understanding(2019)</a:t>
                      </a:r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 marL="8540" marR="8540" marT="1708" marB="170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  <a:latin typeface="Helvetica Neue" panose="02000503000000020004" pitchFamily="2" charset="0"/>
                        </a:rPr>
                        <a:t>Proposed a continual pre-training framework named ERNIE 2.0 which incrementally builds pre-training tasks and then learn pre-trained models on these constructed tasks via continual multi-task learning.</a:t>
                      </a:r>
                    </a:p>
                  </a:txBody>
                  <a:tcPr marL="8540" marR="8540" marT="1708" marB="170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dirty="0">
                          <a:effectLst/>
                          <a:latin typeface="Helvetica Neue" panose="02000503000000020004" pitchFamily="2" charset="0"/>
                        </a:rPr>
                        <a:t>Making the existing model more efficient or making a new model with better efficiency.</a:t>
                      </a:r>
                    </a:p>
                  </a:txBody>
                  <a:tcPr marL="8540" marR="8540" marT="1708" marB="1708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4535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0580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1040DC8-05E4-1588-D0C5-05FB9C5CF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35" y="167267"/>
            <a:ext cx="4259766" cy="76019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Approach</a:t>
            </a:r>
          </a:p>
        </p:txBody>
      </p:sp>
      <p:pic>
        <p:nvPicPr>
          <p:cNvPr id="10" name="object 4">
            <a:extLst>
              <a:ext uri="{FF2B5EF4-FFF2-40B4-BE49-F238E27FC236}">
                <a16:creationId xmlns:a16="http://schemas.microsoft.com/office/drawing/2014/main" id="{6C4DDCC2-8B2B-E300-2F22-F3DA89BE6B9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1074" y="1059367"/>
            <a:ext cx="10816046" cy="518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93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6">
            <a:extLst>
              <a:ext uri="{FF2B5EF4-FFF2-40B4-BE49-F238E27FC236}">
                <a16:creationId xmlns:a16="http://schemas.microsoft.com/office/drawing/2014/main" id="{CE44D2F0-B147-2B8C-4E36-99C97ED4A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35" y="167267"/>
            <a:ext cx="6807022" cy="7668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ARCHITECTURE DIAGRAM</a:t>
            </a:r>
          </a:p>
        </p:txBody>
      </p:sp>
      <p:grpSp>
        <p:nvGrpSpPr>
          <p:cNvPr id="35" name="object 4">
            <a:extLst>
              <a:ext uri="{FF2B5EF4-FFF2-40B4-BE49-F238E27FC236}">
                <a16:creationId xmlns:a16="http://schemas.microsoft.com/office/drawing/2014/main" id="{C264FD39-676E-CEDD-0ADF-27F32C366C60}"/>
              </a:ext>
            </a:extLst>
          </p:cNvPr>
          <p:cNvGrpSpPr/>
          <p:nvPr/>
        </p:nvGrpSpPr>
        <p:grpSpPr>
          <a:xfrm>
            <a:off x="457212" y="1214846"/>
            <a:ext cx="10502525" cy="4728754"/>
            <a:chOff x="457212" y="2431128"/>
            <a:chExt cx="8168005" cy="2874645"/>
          </a:xfrm>
        </p:grpSpPr>
        <p:pic>
          <p:nvPicPr>
            <p:cNvPr id="36" name="object 5">
              <a:extLst>
                <a:ext uri="{FF2B5EF4-FFF2-40B4-BE49-F238E27FC236}">
                  <a16:creationId xmlns:a16="http://schemas.microsoft.com/office/drawing/2014/main" id="{5ABE19D2-1FB5-96CC-C149-141C0F8A5DC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12" y="2431128"/>
              <a:ext cx="8167421" cy="2874044"/>
            </a:xfrm>
            <a:prstGeom prst="rect">
              <a:avLst/>
            </a:prstGeom>
          </p:spPr>
        </p:pic>
        <p:sp>
          <p:nvSpPr>
            <p:cNvPr id="37" name="object 6">
              <a:extLst>
                <a:ext uri="{FF2B5EF4-FFF2-40B4-BE49-F238E27FC236}">
                  <a16:creationId xmlns:a16="http://schemas.microsoft.com/office/drawing/2014/main" id="{D8ADC65B-7615-4DD2-2482-9F3DE3A40947}"/>
                </a:ext>
              </a:extLst>
            </p:cNvPr>
            <p:cNvSpPr/>
            <p:nvPr/>
          </p:nvSpPr>
          <p:spPr>
            <a:xfrm>
              <a:off x="4938537" y="2715199"/>
              <a:ext cx="203200" cy="1874520"/>
            </a:xfrm>
            <a:custGeom>
              <a:avLst/>
              <a:gdLst/>
              <a:ahLst/>
              <a:cxnLst/>
              <a:rect l="l" t="t" r="r" b="b"/>
              <a:pathLst>
                <a:path w="203200" h="1874520">
                  <a:moveTo>
                    <a:pt x="203099" y="1874099"/>
                  </a:moveTo>
                  <a:lnTo>
                    <a:pt x="0" y="1874099"/>
                  </a:lnTo>
                  <a:lnTo>
                    <a:pt x="0" y="0"/>
                  </a:lnTo>
                  <a:lnTo>
                    <a:pt x="203099" y="0"/>
                  </a:lnTo>
                  <a:lnTo>
                    <a:pt x="203099" y="1874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7">
              <a:extLst>
                <a:ext uri="{FF2B5EF4-FFF2-40B4-BE49-F238E27FC236}">
                  <a16:creationId xmlns:a16="http://schemas.microsoft.com/office/drawing/2014/main" id="{9AAEC8FF-C62F-57F8-68E5-26913DE2B3CA}"/>
                </a:ext>
              </a:extLst>
            </p:cNvPr>
            <p:cNvSpPr/>
            <p:nvPr/>
          </p:nvSpPr>
          <p:spPr>
            <a:xfrm>
              <a:off x="4938537" y="2715199"/>
              <a:ext cx="203200" cy="1874520"/>
            </a:xfrm>
            <a:custGeom>
              <a:avLst/>
              <a:gdLst/>
              <a:ahLst/>
              <a:cxnLst/>
              <a:rect l="l" t="t" r="r" b="b"/>
              <a:pathLst>
                <a:path w="203200" h="1874520">
                  <a:moveTo>
                    <a:pt x="0" y="0"/>
                  </a:moveTo>
                  <a:lnTo>
                    <a:pt x="203099" y="0"/>
                  </a:lnTo>
                  <a:lnTo>
                    <a:pt x="203099" y="1874099"/>
                  </a:lnTo>
                  <a:lnTo>
                    <a:pt x="0" y="18740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8">
              <a:extLst>
                <a:ext uri="{FF2B5EF4-FFF2-40B4-BE49-F238E27FC236}">
                  <a16:creationId xmlns:a16="http://schemas.microsoft.com/office/drawing/2014/main" id="{3CC972A7-B658-2516-EE69-4C5E7D2D673B}"/>
                </a:ext>
              </a:extLst>
            </p:cNvPr>
            <p:cNvSpPr/>
            <p:nvPr/>
          </p:nvSpPr>
          <p:spPr>
            <a:xfrm>
              <a:off x="4838412" y="4589299"/>
              <a:ext cx="658495" cy="372110"/>
            </a:xfrm>
            <a:custGeom>
              <a:avLst/>
              <a:gdLst/>
              <a:ahLst/>
              <a:cxnLst/>
              <a:rect l="l" t="t" r="r" b="b"/>
              <a:pathLst>
                <a:path w="658495" h="372110">
                  <a:moveTo>
                    <a:pt x="658499" y="371999"/>
                  </a:moveTo>
                  <a:lnTo>
                    <a:pt x="0" y="371999"/>
                  </a:lnTo>
                  <a:lnTo>
                    <a:pt x="0" y="0"/>
                  </a:lnTo>
                  <a:lnTo>
                    <a:pt x="658499" y="0"/>
                  </a:lnTo>
                  <a:lnTo>
                    <a:pt x="658499" y="371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9">
              <a:extLst>
                <a:ext uri="{FF2B5EF4-FFF2-40B4-BE49-F238E27FC236}">
                  <a16:creationId xmlns:a16="http://schemas.microsoft.com/office/drawing/2014/main" id="{93ECA0D5-BB3F-AC66-1E38-D663DB63C35A}"/>
                </a:ext>
              </a:extLst>
            </p:cNvPr>
            <p:cNvSpPr/>
            <p:nvPr/>
          </p:nvSpPr>
          <p:spPr>
            <a:xfrm>
              <a:off x="4838412" y="4589299"/>
              <a:ext cx="658495" cy="372110"/>
            </a:xfrm>
            <a:custGeom>
              <a:avLst/>
              <a:gdLst/>
              <a:ahLst/>
              <a:cxnLst/>
              <a:rect l="l" t="t" r="r" b="b"/>
              <a:pathLst>
                <a:path w="658495" h="372110">
                  <a:moveTo>
                    <a:pt x="0" y="0"/>
                  </a:moveTo>
                  <a:lnTo>
                    <a:pt x="658499" y="0"/>
                  </a:lnTo>
                  <a:lnTo>
                    <a:pt x="658499" y="371999"/>
                  </a:lnTo>
                  <a:lnTo>
                    <a:pt x="0" y="371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10">
              <a:extLst>
                <a:ext uri="{FF2B5EF4-FFF2-40B4-BE49-F238E27FC236}">
                  <a16:creationId xmlns:a16="http://schemas.microsoft.com/office/drawing/2014/main" id="{BF8C2E46-8AD1-B3CE-98EC-3AC91BCC32E5}"/>
                </a:ext>
              </a:extLst>
            </p:cNvPr>
            <p:cNvSpPr/>
            <p:nvPr/>
          </p:nvSpPr>
          <p:spPr>
            <a:xfrm>
              <a:off x="526037" y="2715199"/>
              <a:ext cx="890905" cy="1874520"/>
            </a:xfrm>
            <a:custGeom>
              <a:avLst/>
              <a:gdLst/>
              <a:ahLst/>
              <a:cxnLst/>
              <a:rect l="l" t="t" r="r" b="b"/>
              <a:pathLst>
                <a:path w="890905" h="1874520">
                  <a:moveTo>
                    <a:pt x="742247" y="1874099"/>
                  </a:moveTo>
                  <a:lnTo>
                    <a:pt x="148452" y="1874099"/>
                  </a:lnTo>
                  <a:lnTo>
                    <a:pt x="101530" y="1866531"/>
                  </a:lnTo>
                  <a:lnTo>
                    <a:pt x="60778" y="1845457"/>
                  </a:lnTo>
                  <a:lnTo>
                    <a:pt x="28642" y="1813321"/>
                  </a:lnTo>
                  <a:lnTo>
                    <a:pt x="7568" y="1772569"/>
                  </a:lnTo>
                  <a:lnTo>
                    <a:pt x="0" y="1725646"/>
                  </a:lnTo>
                  <a:lnTo>
                    <a:pt x="0" y="148452"/>
                  </a:lnTo>
                  <a:lnTo>
                    <a:pt x="7568" y="101530"/>
                  </a:lnTo>
                  <a:lnTo>
                    <a:pt x="28642" y="60778"/>
                  </a:lnTo>
                  <a:lnTo>
                    <a:pt x="60778" y="28642"/>
                  </a:lnTo>
                  <a:lnTo>
                    <a:pt x="101530" y="7568"/>
                  </a:lnTo>
                  <a:lnTo>
                    <a:pt x="148452" y="0"/>
                  </a:lnTo>
                  <a:lnTo>
                    <a:pt x="742247" y="0"/>
                  </a:lnTo>
                  <a:lnTo>
                    <a:pt x="799057" y="11300"/>
                  </a:lnTo>
                  <a:lnTo>
                    <a:pt x="847219" y="43480"/>
                  </a:lnTo>
                  <a:lnTo>
                    <a:pt x="879399" y="91642"/>
                  </a:lnTo>
                  <a:lnTo>
                    <a:pt x="890699" y="148452"/>
                  </a:lnTo>
                  <a:lnTo>
                    <a:pt x="890699" y="1725646"/>
                  </a:lnTo>
                  <a:lnTo>
                    <a:pt x="883131" y="1772569"/>
                  </a:lnTo>
                  <a:lnTo>
                    <a:pt x="862057" y="1813321"/>
                  </a:lnTo>
                  <a:lnTo>
                    <a:pt x="829921" y="1845457"/>
                  </a:lnTo>
                  <a:lnTo>
                    <a:pt x="789169" y="1866531"/>
                  </a:lnTo>
                  <a:lnTo>
                    <a:pt x="742247" y="1874099"/>
                  </a:lnTo>
                  <a:close/>
                </a:path>
              </a:pathLst>
            </a:custGeom>
            <a:solidFill>
              <a:srgbClr val="A4C1F4"/>
            </a:solidFill>
          </p:spPr>
          <p:txBody>
            <a:bodyPr vert="vert270" wrap="square" lIns="0" tIns="0" rIns="0" bIns="0" rtlCol="0"/>
            <a:lstStyle/>
            <a:p>
              <a:r>
                <a:rPr lang="en-US" dirty="0"/>
                <a:t>      </a:t>
              </a:r>
              <a:r>
                <a:rPr lang="en-US" dirty="0" err="1"/>
                <a:t>Sentense</a:t>
              </a:r>
              <a:endParaRPr dirty="0"/>
            </a:p>
          </p:txBody>
        </p:sp>
        <p:sp>
          <p:nvSpPr>
            <p:cNvPr id="42" name="object 11">
              <a:extLst>
                <a:ext uri="{FF2B5EF4-FFF2-40B4-BE49-F238E27FC236}">
                  <a16:creationId xmlns:a16="http://schemas.microsoft.com/office/drawing/2014/main" id="{07EFCA79-95A0-B475-89C5-320B941B8A8F}"/>
                </a:ext>
              </a:extLst>
            </p:cNvPr>
            <p:cNvSpPr/>
            <p:nvPr/>
          </p:nvSpPr>
          <p:spPr>
            <a:xfrm>
              <a:off x="526037" y="2715199"/>
              <a:ext cx="890905" cy="1874520"/>
            </a:xfrm>
            <a:custGeom>
              <a:avLst/>
              <a:gdLst/>
              <a:ahLst/>
              <a:cxnLst/>
              <a:rect l="l" t="t" r="r" b="b"/>
              <a:pathLst>
                <a:path w="890905" h="1874520">
                  <a:moveTo>
                    <a:pt x="0" y="148452"/>
                  </a:moveTo>
                  <a:lnTo>
                    <a:pt x="7568" y="101530"/>
                  </a:lnTo>
                  <a:lnTo>
                    <a:pt x="28642" y="60778"/>
                  </a:lnTo>
                  <a:lnTo>
                    <a:pt x="60778" y="28642"/>
                  </a:lnTo>
                  <a:lnTo>
                    <a:pt x="101530" y="7568"/>
                  </a:lnTo>
                  <a:lnTo>
                    <a:pt x="148452" y="0"/>
                  </a:lnTo>
                  <a:lnTo>
                    <a:pt x="742247" y="0"/>
                  </a:lnTo>
                  <a:lnTo>
                    <a:pt x="799057" y="11300"/>
                  </a:lnTo>
                  <a:lnTo>
                    <a:pt x="847219" y="43480"/>
                  </a:lnTo>
                  <a:lnTo>
                    <a:pt x="879399" y="91642"/>
                  </a:lnTo>
                  <a:lnTo>
                    <a:pt x="890699" y="148452"/>
                  </a:lnTo>
                  <a:lnTo>
                    <a:pt x="890699" y="1725646"/>
                  </a:lnTo>
                  <a:lnTo>
                    <a:pt x="883131" y="1772569"/>
                  </a:lnTo>
                  <a:lnTo>
                    <a:pt x="862057" y="1813321"/>
                  </a:lnTo>
                  <a:lnTo>
                    <a:pt x="829921" y="1845457"/>
                  </a:lnTo>
                  <a:lnTo>
                    <a:pt x="789169" y="1866531"/>
                  </a:lnTo>
                  <a:lnTo>
                    <a:pt x="742247" y="1874099"/>
                  </a:lnTo>
                  <a:lnTo>
                    <a:pt x="148452" y="1874099"/>
                  </a:lnTo>
                  <a:lnTo>
                    <a:pt x="101530" y="1866531"/>
                  </a:lnTo>
                  <a:lnTo>
                    <a:pt x="60778" y="1845457"/>
                  </a:lnTo>
                  <a:lnTo>
                    <a:pt x="28642" y="1813321"/>
                  </a:lnTo>
                  <a:lnTo>
                    <a:pt x="7568" y="1772569"/>
                  </a:lnTo>
                  <a:lnTo>
                    <a:pt x="0" y="1725646"/>
                  </a:lnTo>
                  <a:lnTo>
                    <a:pt x="0" y="148452"/>
                  </a:lnTo>
                  <a:close/>
                </a:path>
              </a:pathLst>
            </a:custGeom>
            <a:ln w="9524">
              <a:solidFill>
                <a:srgbClr val="A7A7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31034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358F847-CBBA-9E84-E8DF-C583D7CBD5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042854"/>
              </p:ext>
            </p:extLst>
          </p:nvPr>
        </p:nvGraphicFramePr>
        <p:xfrm>
          <a:off x="613953" y="979714"/>
          <a:ext cx="11077303" cy="57084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96254">
                  <a:extLst>
                    <a:ext uri="{9D8B030D-6E8A-4147-A177-3AD203B41FA5}">
                      <a16:colId xmlns:a16="http://schemas.microsoft.com/office/drawing/2014/main" val="2550243079"/>
                    </a:ext>
                  </a:extLst>
                </a:gridCol>
                <a:gridCol w="7781049">
                  <a:extLst>
                    <a:ext uri="{9D8B030D-6E8A-4147-A177-3AD203B41FA5}">
                      <a16:colId xmlns:a16="http://schemas.microsoft.com/office/drawing/2014/main" val="777676595"/>
                    </a:ext>
                  </a:extLst>
                </a:gridCol>
              </a:tblGrid>
              <a:tr h="28542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85725" marR="12833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20" dirty="0">
                          <a:latin typeface="Arial"/>
                          <a:cs typeface="Arial"/>
                        </a:rPr>
                        <a:t>VUA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Dataset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Size: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23114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5722590"/>
                  </a:ext>
                </a:extLst>
              </a:tr>
              <a:tr h="28542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85725" marR="12903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Trofi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Dataset Size:3738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3025963"/>
                  </a:ext>
                </a:extLst>
              </a:tr>
            </a:tbl>
          </a:graphicData>
        </a:graphic>
      </p:graphicFrame>
      <p:pic>
        <p:nvPicPr>
          <p:cNvPr id="10" name="object 5">
            <a:extLst>
              <a:ext uri="{FF2B5EF4-FFF2-40B4-BE49-F238E27FC236}">
                <a16:creationId xmlns:a16="http://schemas.microsoft.com/office/drawing/2014/main" id="{CC9BD9A7-AE96-CB94-0E99-9152958F6B8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58045" y="979714"/>
            <a:ext cx="7620001" cy="27823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ACC379-C4D3-62AC-8516-1B0D6BA95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045" y="3833949"/>
            <a:ext cx="7620001" cy="29260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C99E433-10D0-697B-B7FA-0FFF1171B53F}"/>
              </a:ext>
            </a:extLst>
          </p:cNvPr>
          <p:cNvSpPr txBox="1"/>
          <p:nvPr/>
        </p:nvSpPr>
        <p:spPr>
          <a:xfrm>
            <a:off x="613953" y="169816"/>
            <a:ext cx="8543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3410903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6"/>
</p:tagLst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4B4B4B"/>
      </a:dk2>
      <a:lt2>
        <a:srgbClr val="B5B5B5"/>
      </a:lt2>
      <a:accent1>
        <a:srgbClr val="9AC43E"/>
      </a:accent1>
      <a:accent2>
        <a:srgbClr val="44BA98"/>
      </a:accent2>
      <a:accent3>
        <a:srgbClr val="43A9D9"/>
      </a:accent3>
      <a:accent4>
        <a:srgbClr val="6274D8"/>
      </a:accent4>
      <a:accent5>
        <a:srgbClr val="AB54D7"/>
      </a:accent5>
      <a:accent6>
        <a:srgbClr val="D15B37"/>
      </a:accent6>
      <a:hlink>
        <a:srgbClr val="BFE962"/>
      </a:hlink>
      <a:folHlink>
        <a:srgbClr val="C0D591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892FADA9-420D-4323-A7A4-C1060166525B}"/>
    </a:ext>
  </a:extLst>
</a:theme>
</file>

<file path=ppt/theme/themeOverride1.xml><?xml version="1.0" encoding="utf-8"?>
<a:themeOverride xmlns:a="http://schemas.openxmlformats.org/drawingml/2006/main">
  <a:clrScheme name="Droplet">
    <a:dk1>
      <a:sysClr val="windowText" lastClr="000000"/>
    </a:dk1>
    <a:lt1>
      <a:sysClr val="window" lastClr="FFFFFF"/>
    </a:lt1>
    <a:dk2>
      <a:srgbClr val="4B4B4B"/>
    </a:dk2>
    <a:lt2>
      <a:srgbClr val="B5B5B5"/>
    </a:lt2>
    <a:accent1>
      <a:srgbClr val="9AC43E"/>
    </a:accent1>
    <a:accent2>
      <a:srgbClr val="44BA98"/>
    </a:accent2>
    <a:accent3>
      <a:srgbClr val="43A9D9"/>
    </a:accent3>
    <a:accent4>
      <a:srgbClr val="6274D8"/>
    </a:accent4>
    <a:accent5>
      <a:srgbClr val="AB54D7"/>
    </a:accent5>
    <a:accent6>
      <a:srgbClr val="D15B37"/>
    </a:accent6>
    <a:hlink>
      <a:srgbClr val="BFE962"/>
    </a:hlink>
    <a:folHlink>
      <a:srgbClr val="C0D591"/>
    </a:folHlink>
  </a:clrScheme>
</a:themeOverride>
</file>

<file path=ppt/theme/themeOverride2.xml><?xml version="1.0" encoding="utf-8"?>
<a:themeOverride xmlns:a="http://schemas.openxmlformats.org/drawingml/2006/main">
  <a:clrScheme name="Droplet">
    <a:dk1>
      <a:sysClr val="windowText" lastClr="000000"/>
    </a:dk1>
    <a:lt1>
      <a:sysClr val="window" lastClr="FFFFFF"/>
    </a:lt1>
    <a:dk2>
      <a:srgbClr val="4B4B4B"/>
    </a:dk2>
    <a:lt2>
      <a:srgbClr val="B5B5B5"/>
    </a:lt2>
    <a:accent1>
      <a:srgbClr val="9AC43E"/>
    </a:accent1>
    <a:accent2>
      <a:srgbClr val="44BA98"/>
    </a:accent2>
    <a:accent3>
      <a:srgbClr val="43A9D9"/>
    </a:accent3>
    <a:accent4>
      <a:srgbClr val="6274D8"/>
    </a:accent4>
    <a:accent5>
      <a:srgbClr val="AB54D7"/>
    </a:accent5>
    <a:accent6>
      <a:srgbClr val="D15B37"/>
    </a:accent6>
    <a:hlink>
      <a:srgbClr val="BFE962"/>
    </a:hlink>
    <a:folHlink>
      <a:srgbClr val="C0D591"/>
    </a:folHlink>
  </a:clrScheme>
</a:themeOverride>
</file>

<file path=ppt/theme/themeOverride3.xml><?xml version="1.0" encoding="utf-8"?>
<a:themeOverride xmlns:a="http://schemas.openxmlformats.org/drawingml/2006/main">
  <a:clrScheme name="Droplet">
    <a:dk1>
      <a:sysClr val="windowText" lastClr="000000"/>
    </a:dk1>
    <a:lt1>
      <a:sysClr val="window" lastClr="FFFFFF"/>
    </a:lt1>
    <a:dk2>
      <a:srgbClr val="4B4B4B"/>
    </a:dk2>
    <a:lt2>
      <a:srgbClr val="B5B5B5"/>
    </a:lt2>
    <a:accent1>
      <a:srgbClr val="9AC43E"/>
    </a:accent1>
    <a:accent2>
      <a:srgbClr val="44BA98"/>
    </a:accent2>
    <a:accent3>
      <a:srgbClr val="43A9D9"/>
    </a:accent3>
    <a:accent4>
      <a:srgbClr val="6274D8"/>
    </a:accent4>
    <a:accent5>
      <a:srgbClr val="AB54D7"/>
    </a:accent5>
    <a:accent6>
      <a:srgbClr val="D15B37"/>
    </a:accent6>
    <a:hlink>
      <a:srgbClr val="BFE962"/>
    </a:hlink>
    <a:folHlink>
      <a:srgbClr val="C0D591"/>
    </a:folHlink>
  </a:clrScheme>
</a:themeOverride>
</file>

<file path=ppt/theme/themeOverride4.xml><?xml version="1.0" encoding="utf-8"?>
<a:themeOverride xmlns:a="http://schemas.openxmlformats.org/drawingml/2006/main">
  <a:clrScheme name="Droplet">
    <a:dk1>
      <a:sysClr val="windowText" lastClr="000000"/>
    </a:dk1>
    <a:lt1>
      <a:sysClr val="window" lastClr="FFFFFF"/>
    </a:lt1>
    <a:dk2>
      <a:srgbClr val="4B4B4B"/>
    </a:dk2>
    <a:lt2>
      <a:srgbClr val="B5B5B5"/>
    </a:lt2>
    <a:accent1>
      <a:srgbClr val="9AC43E"/>
    </a:accent1>
    <a:accent2>
      <a:srgbClr val="44BA98"/>
    </a:accent2>
    <a:accent3>
      <a:srgbClr val="43A9D9"/>
    </a:accent3>
    <a:accent4>
      <a:srgbClr val="6274D8"/>
    </a:accent4>
    <a:accent5>
      <a:srgbClr val="AB54D7"/>
    </a:accent5>
    <a:accent6>
      <a:srgbClr val="D15B37"/>
    </a:accent6>
    <a:hlink>
      <a:srgbClr val="BFE962"/>
    </a:hlink>
    <a:folHlink>
      <a:srgbClr val="C0D591"/>
    </a:folHlink>
  </a:clrScheme>
</a:themeOverride>
</file>

<file path=ppt/theme/themeOverride5.xml><?xml version="1.0" encoding="utf-8"?>
<a:themeOverride xmlns:a="http://schemas.openxmlformats.org/drawingml/2006/main">
  <a:clrScheme name="Droplet">
    <a:dk1>
      <a:sysClr val="windowText" lastClr="000000"/>
    </a:dk1>
    <a:lt1>
      <a:sysClr val="window" lastClr="FFFFFF"/>
    </a:lt1>
    <a:dk2>
      <a:srgbClr val="4B4B4B"/>
    </a:dk2>
    <a:lt2>
      <a:srgbClr val="B5B5B5"/>
    </a:lt2>
    <a:accent1>
      <a:srgbClr val="9AC43E"/>
    </a:accent1>
    <a:accent2>
      <a:srgbClr val="44BA98"/>
    </a:accent2>
    <a:accent3>
      <a:srgbClr val="43A9D9"/>
    </a:accent3>
    <a:accent4>
      <a:srgbClr val="6274D8"/>
    </a:accent4>
    <a:accent5>
      <a:srgbClr val="AB54D7"/>
    </a:accent5>
    <a:accent6>
      <a:srgbClr val="D15B37"/>
    </a:accent6>
    <a:hlink>
      <a:srgbClr val="BFE962"/>
    </a:hlink>
    <a:folHlink>
      <a:srgbClr val="C0D591"/>
    </a:folHlink>
  </a:clrScheme>
</a:themeOverride>
</file>

<file path=ppt/theme/themeOverride6.xml><?xml version="1.0" encoding="utf-8"?>
<a:themeOverride xmlns:a="http://schemas.openxmlformats.org/drawingml/2006/main">
  <a:clrScheme name="Droplet">
    <a:dk1>
      <a:sysClr val="windowText" lastClr="000000"/>
    </a:dk1>
    <a:lt1>
      <a:sysClr val="window" lastClr="FFFFFF"/>
    </a:lt1>
    <a:dk2>
      <a:srgbClr val="4B4B4B"/>
    </a:dk2>
    <a:lt2>
      <a:srgbClr val="B5B5B5"/>
    </a:lt2>
    <a:accent1>
      <a:srgbClr val="9AC43E"/>
    </a:accent1>
    <a:accent2>
      <a:srgbClr val="44BA98"/>
    </a:accent2>
    <a:accent3>
      <a:srgbClr val="43A9D9"/>
    </a:accent3>
    <a:accent4>
      <a:srgbClr val="6274D8"/>
    </a:accent4>
    <a:accent5>
      <a:srgbClr val="AB54D7"/>
    </a:accent5>
    <a:accent6>
      <a:srgbClr val="D15B37"/>
    </a:accent6>
    <a:hlink>
      <a:srgbClr val="BFE962"/>
    </a:hlink>
    <a:folHlink>
      <a:srgbClr val="C0D591"/>
    </a:folHlink>
  </a:clrScheme>
</a:themeOverride>
</file>

<file path=ppt/theme/themeOverride7.xml><?xml version="1.0" encoding="utf-8"?>
<a:themeOverride xmlns:a="http://schemas.openxmlformats.org/drawingml/2006/main">
  <a:clrScheme name="Droplet">
    <a:dk1>
      <a:sysClr val="windowText" lastClr="000000"/>
    </a:dk1>
    <a:lt1>
      <a:sysClr val="window" lastClr="FFFFFF"/>
    </a:lt1>
    <a:dk2>
      <a:srgbClr val="4B4B4B"/>
    </a:dk2>
    <a:lt2>
      <a:srgbClr val="B5B5B5"/>
    </a:lt2>
    <a:accent1>
      <a:srgbClr val="9AC43E"/>
    </a:accent1>
    <a:accent2>
      <a:srgbClr val="44BA98"/>
    </a:accent2>
    <a:accent3>
      <a:srgbClr val="43A9D9"/>
    </a:accent3>
    <a:accent4>
      <a:srgbClr val="6274D8"/>
    </a:accent4>
    <a:accent5>
      <a:srgbClr val="AB54D7"/>
    </a:accent5>
    <a:accent6>
      <a:srgbClr val="D15B37"/>
    </a:accent6>
    <a:hlink>
      <a:srgbClr val="BFE962"/>
    </a:hlink>
    <a:folHlink>
      <a:srgbClr val="C0D591"/>
    </a:folHlink>
  </a:clrScheme>
</a:themeOverride>
</file>

<file path=ppt/theme/themeOverride8.xml><?xml version="1.0" encoding="utf-8"?>
<a:themeOverride xmlns:a="http://schemas.openxmlformats.org/drawingml/2006/main">
  <a:clrScheme name="Droplet">
    <a:dk1>
      <a:sysClr val="windowText" lastClr="000000"/>
    </a:dk1>
    <a:lt1>
      <a:sysClr val="window" lastClr="FFFFFF"/>
    </a:lt1>
    <a:dk2>
      <a:srgbClr val="4B4B4B"/>
    </a:dk2>
    <a:lt2>
      <a:srgbClr val="B5B5B5"/>
    </a:lt2>
    <a:accent1>
      <a:srgbClr val="9AC43E"/>
    </a:accent1>
    <a:accent2>
      <a:srgbClr val="44BA98"/>
    </a:accent2>
    <a:accent3>
      <a:srgbClr val="43A9D9"/>
    </a:accent3>
    <a:accent4>
      <a:srgbClr val="6274D8"/>
    </a:accent4>
    <a:accent5>
      <a:srgbClr val="AB54D7"/>
    </a:accent5>
    <a:accent6>
      <a:srgbClr val="D15B37"/>
    </a:accent6>
    <a:hlink>
      <a:srgbClr val="BFE962"/>
    </a:hlink>
    <a:folHlink>
      <a:srgbClr val="C0D591"/>
    </a:folHlink>
  </a:clrScheme>
</a:themeOverride>
</file>

<file path=ppt/theme/themeOverride9.xml><?xml version="1.0" encoding="utf-8"?>
<a:themeOverride xmlns:a="http://schemas.openxmlformats.org/drawingml/2006/main">
  <a:clrScheme name="Droplet">
    <a:dk1>
      <a:sysClr val="windowText" lastClr="000000"/>
    </a:dk1>
    <a:lt1>
      <a:sysClr val="window" lastClr="FFFFFF"/>
    </a:lt1>
    <a:dk2>
      <a:srgbClr val="4B4B4B"/>
    </a:dk2>
    <a:lt2>
      <a:srgbClr val="B5B5B5"/>
    </a:lt2>
    <a:accent1>
      <a:srgbClr val="9AC43E"/>
    </a:accent1>
    <a:accent2>
      <a:srgbClr val="44BA98"/>
    </a:accent2>
    <a:accent3>
      <a:srgbClr val="43A9D9"/>
    </a:accent3>
    <a:accent4>
      <a:srgbClr val="6274D8"/>
    </a:accent4>
    <a:accent5>
      <a:srgbClr val="AB54D7"/>
    </a:accent5>
    <a:accent6>
      <a:srgbClr val="D15B37"/>
    </a:accent6>
    <a:hlink>
      <a:srgbClr val="BFE962"/>
    </a:hlink>
    <a:folHlink>
      <a:srgbClr val="C0D59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</TotalTime>
  <Words>1380</Words>
  <Application>Microsoft Office PowerPoint</Application>
  <PresentationFormat>Widescreen</PresentationFormat>
  <Paragraphs>165</Paragraphs>
  <Slides>19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Helvetica Neue</vt:lpstr>
      <vt:lpstr>Söhne</vt:lpstr>
      <vt:lpstr>Times New Roman</vt:lpstr>
      <vt:lpstr>Tw Cen MT</vt:lpstr>
      <vt:lpstr>Droplet</vt:lpstr>
      <vt:lpstr>Group 14 </vt:lpstr>
      <vt:lpstr>PowerPoint Presentation</vt:lpstr>
      <vt:lpstr>Statement of project Objectives</vt:lpstr>
      <vt:lpstr>Statement of Value : Capture nuanced layers of meaning in metaphorical language, surpassing literal interpretations.</vt:lpstr>
      <vt:lpstr>State of Art AND RELEVANT WORKS </vt:lpstr>
      <vt:lpstr>STATE OF ART AND Relevant works</vt:lpstr>
      <vt:lpstr>Approach</vt:lpstr>
      <vt:lpstr>ARCHITECTURE DIAGRAM</vt:lpstr>
      <vt:lpstr>PowerPoint Presentation</vt:lpstr>
      <vt:lpstr>PowerPoint Presentation</vt:lpstr>
      <vt:lpstr>BERT</vt:lpstr>
      <vt:lpstr>Classifiers</vt:lpstr>
      <vt:lpstr>Dense Neural Network</vt:lpstr>
      <vt:lpstr>LSTM</vt:lpstr>
      <vt:lpstr>Bi-LSTM</vt:lpstr>
      <vt:lpstr>Sample Output</vt:lpstr>
      <vt:lpstr>DELIVERABLEs</vt:lpstr>
      <vt:lpstr>Evaluation Methodology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Sasidhar Katikam</cp:lastModifiedBy>
  <cp:revision>31</cp:revision>
  <dcterms:created xsi:type="dcterms:W3CDTF">2023-10-31T01:11:52Z</dcterms:created>
  <dcterms:modified xsi:type="dcterms:W3CDTF">2023-12-06T03:04:15Z</dcterms:modified>
</cp:coreProperties>
</file>